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 id="2147483688" r:id="rId2"/>
  </p:sldMasterIdLst>
  <p:notesMasterIdLst>
    <p:notesMasterId r:id="rId55"/>
  </p:notesMasterIdLst>
  <p:sldIdLst>
    <p:sldId id="256" r:id="rId3"/>
    <p:sldId id="259" r:id="rId4"/>
    <p:sldId id="260" r:id="rId5"/>
    <p:sldId id="261" r:id="rId6"/>
    <p:sldId id="263" r:id="rId7"/>
    <p:sldId id="264" r:id="rId8"/>
    <p:sldId id="265" r:id="rId9"/>
    <p:sldId id="266" r:id="rId10"/>
    <p:sldId id="267" r:id="rId11"/>
    <p:sldId id="269" r:id="rId12"/>
    <p:sldId id="271" r:id="rId13"/>
    <p:sldId id="272" r:id="rId14"/>
    <p:sldId id="273" r:id="rId15"/>
    <p:sldId id="274" r:id="rId16"/>
    <p:sldId id="275"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2" r:id="rId31"/>
    <p:sldId id="293" r:id="rId32"/>
    <p:sldId id="294" r:id="rId33"/>
    <p:sldId id="295" r:id="rId34"/>
    <p:sldId id="296" r:id="rId35"/>
    <p:sldId id="297" r:id="rId36"/>
    <p:sldId id="298" r:id="rId37"/>
    <p:sldId id="299" r:id="rId38"/>
    <p:sldId id="300" r:id="rId39"/>
    <p:sldId id="301" r:id="rId40"/>
    <p:sldId id="302" r:id="rId41"/>
    <p:sldId id="304" r:id="rId42"/>
    <p:sldId id="305" r:id="rId43"/>
    <p:sldId id="307" r:id="rId44"/>
    <p:sldId id="308" r:id="rId45"/>
    <p:sldId id="309" r:id="rId46"/>
    <p:sldId id="310" r:id="rId47"/>
    <p:sldId id="311" r:id="rId48"/>
    <p:sldId id="312" r:id="rId49"/>
    <p:sldId id="313" r:id="rId50"/>
    <p:sldId id="314" r:id="rId51"/>
    <p:sldId id="315" r:id="rId52"/>
    <p:sldId id="316" r:id="rId53"/>
    <p:sldId id="317" r:id="rId54"/>
  </p:sldIdLst>
  <p:sldSz cx="9144000" cy="5143500" type="screen16x9"/>
  <p:notesSz cx="6858000" cy="9144000"/>
  <p:embeddedFontLst>
    <p:embeddedFont>
      <p:font typeface="Proxima Nova Semibold" panose="020B0604020202020204" charset="0"/>
      <p:regular r:id="rId56"/>
      <p:bold r:id="rId57"/>
      <p:italic r:id="rId58"/>
      <p:boldItalic r:id="rId59"/>
    </p:embeddedFont>
    <p:embeddedFont>
      <p:font typeface="Verdana" panose="020B0604030504040204" pitchFamily="34" charset="0"/>
      <p:regular r:id="rId60"/>
      <p:bold r:id="rId61"/>
      <p:italic r:id="rId62"/>
      <p:boldItalic r:id="rId63"/>
    </p:embeddedFont>
    <p:embeddedFont>
      <p:font typeface="Proxima Nova" panose="020B0604020202020204" charset="0"/>
      <p:regular r:id="rId64"/>
      <p:bold r:id="rId65"/>
      <p:italic r:id="rId66"/>
      <p:boldItalic r:id="rId67"/>
    </p:embeddedFont>
    <p:embeddedFont>
      <p:font typeface="Impact" panose="020B0806030902050204" pitchFamily="34" charset="0"/>
      <p:regular r:id="rId68"/>
    </p:embeddedFont>
    <p:embeddedFont>
      <p:font typeface="Cambria" panose="02040503050406030204" pitchFamily="18" charset="0"/>
      <p:regular r:id="rId69"/>
      <p:bold r:id="rId70"/>
      <p:italic r:id="rId71"/>
      <p:boldItalic r:id="rId72"/>
    </p:embeddedFont>
    <p:embeddedFont>
      <p:font typeface="Shadows Into Light Two" panose="020B0604020202020204" charset="0"/>
      <p:regular r:id="rId73"/>
    </p:embeddedFont>
    <p:embeddedFont>
      <p:font typeface="Roboto" panose="020B0604020202020204" charset="0"/>
      <p:regular r:id="rId74"/>
      <p:bold r:id="rId75"/>
      <p:italic r:id="rId76"/>
      <p:boldItalic r:id="rId77"/>
    </p:embeddedFont>
    <p:embeddedFont>
      <p:font typeface="Calibri" panose="020F0502020204030204" pitchFamily="34" charset="0"/>
      <p:regular r:id="rId78"/>
      <p:bold r:id="rId79"/>
      <p:italic r:id="rId80"/>
      <p:boldItalic r:id="rId8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8F2993F-4C07-4C34-AD45-01A260F53CC7}">
  <a:tblStyle styleId="{88F2993F-4C07-4C34-AD45-01A260F53CC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9"/>
  </p:normalViewPr>
  <p:slideViewPr>
    <p:cSldViewPr snapToGrid="0">
      <p:cViewPr varScale="1">
        <p:scale>
          <a:sx n="141" d="100"/>
          <a:sy n="141" d="100"/>
        </p:scale>
        <p:origin x="102"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63" Type="http://schemas.openxmlformats.org/officeDocument/2006/relationships/font" Target="fonts/font8.fntdata"/><Relationship Id="rId68" Type="http://schemas.openxmlformats.org/officeDocument/2006/relationships/font" Target="fonts/font13.fntdata"/><Relationship Id="rId76" Type="http://schemas.openxmlformats.org/officeDocument/2006/relationships/font" Target="fonts/font21.fntdata"/><Relationship Id="rId84"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font" Target="fonts/font16.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3.fntdata"/><Relationship Id="rId66" Type="http://schemas.openxmlformats.org/officeDocument/2006/relationships/font" Target="fonts/font11.fntdata"/><Relationship Id="rId74" Type="http://schemas.openxmlformats.org/officeDocument/2006/relationships/font" Target="fonts/font19.fntdata"/><Relationship Id="rId79" Type="http://schemas.openxmlformats.org/officeDocument/2006/relationships/font" Target="fonts/font24.fntdata"/><Relationship Id="rId5" Type="http://schemas.openxmlformats.org/officeDocument/2006/relationships/slide" Target="slides/slide3.xml"/><Relationship Id="rId61" Type="http://schemas.openxmlformats.org/officeDocument/2006/relationships/font" Target="fonts/font6.fntdata"/><Relationship Id="rId82" Type="http://schemas.openxmlformats.org/officeDocument/2006/relationships/presProps" Target="presProp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font" Target="fonts/font14.fntdata"/><Relationship Id="rId77" Type="http://schemas.openxmlformats.org/officeDocument/2006/relationships/font" Target="fonts/font22.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7.fntdata"/><Relationship Id="rId80" Type="http://schemas.openxmlformats.org/officeDocument/2006/relationships/font" Target="fonts/font25.fntdata"/><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4.fntdata"/><Relationship Id="rId67" Type="http://schemas.openxmlformats.org/officeDocument/2006/relationships/font" Target="fonts/font12.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7.fntdata"/><Relationship Id="rId70" Type="http://schemas.openxmlformats.org/officeDocument/2006/relationships/font" Target="fonts/font15.fntdata"/><Relationship Id="rId75" Type="http://schemas.openxmlformats.org/officeDocument/2006/relationships/font" Target="fonts/font20.fntdata"/><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2.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5.fntdata"/><Relationship Id="rId65" Type="http://schemas.openxmlformats.org/officeDocument/2006/relationships/font" Target="fonts/font10.fntdata"/><Relationship Id="rId73" Type="http://schemas.openxmlformats.org/officeDocument/2006/relationships/font" Target="fonts/font18.fntdata"/><Relationship Id="rId78" Type="http://schemas.openxmlformats.org/officeDocument/2006/relationships/font" Target="fonts/font23.fntdata"/><Relationship Id="rId81" Type="http://schemas.openxmlformats.org/officeDocument/2006/relationships/font" Target="fonts/font2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uarizona.co1.qualtrics.com/jfe/form/SV_eFBecLCOptA13NP"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8c7b5adef6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8c7b5adef6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8fb18ab50f_1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8fb18ab50f_1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8fb18ab50f_1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8fb18ab50f_1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Talk a bit about intro course laying foundation for perspective-taking/reasoning, EP and BC as equal but different pieces of the gen ed experience (learning disciplinary/single perspective taking in EP and more interdisciplinary/multi-perspective taking in BC), culminating in the reflection of the ePortfolio and a creation of a personal showcase as a way for students understand and display what they have done and can do in the future (not just to check a box).</a:t>
            </a:r>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8fb18ab50f_1_3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8fb18ab50f_1_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8fb18ab50f_1_3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2" name="Google Shape;482;g8fb18ab50f_1_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8fb18ab50f_1_3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8fb18ab50f_1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Want to emphasize high quality instruction as a hallmark of the new gen ed.</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8fb18ab50f_1_3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8fb18ab50f_1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91fbed4aed_3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91fbed4aed_3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91fbed4aed_3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4" name="Google Shape;524;g91fbed4aed_3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8fc695022c_0_8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8fc695022c_0_8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8fc695022c_0_8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8fc695022c_0_8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8c7b5adef6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8c7b5adef6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8fc695022c_0_8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0" name="Google Shape;590;g8fc695022c_0_8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8fc695022c_0_8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 name="Google Shape;615;g8fc695022c_0_8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8fc695022c_0_9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3" name="Google Shape;633;g8fc695022c_0_9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8fc695022c_0_9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8fc695022c_0_9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8fc695022c_0_9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1" name="Google Shape;651;g8fc695022c_0_9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Three goals help move from implicit rules about writing to explicit articulation of writing expectations within disciplines and fields.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8fc695022c_0_9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 name="Google Shape;662;g8fc695022c_0_9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g8fc695022c_0_9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2" name="Google Shape;672;g8fc695022c_0_9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8fc695022c_0_9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3" name="Google Shape;683;g8fc695022c_0_9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8fc695022c_0_9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9" name="Google Shape;689;g8fc695022c_0_9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8e41eb001e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5" name="Google Shape;715;g8e41eb001e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8ca0c83d6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8ca0c83d6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91fe20dc04_1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91fe20dc04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8fb18ab50f_12_5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0" name="Google Shape;730;g8fb18ab50f_12_5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g91fe20dc04_1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8" name="Google Shape;738;g91fe20dc04_1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g91fe20dc04_1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6" name="Google Shape;746;g91fe20dc04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91fe20dc04_1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3" name="Google Shape;763;g91fe20dc04_1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91fe20dc04_1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91fe20dc04_1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91fe20dc04_1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1" name="Google Shape;781;g91fe20dc04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g91fe20dc04_1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 name="Google Shape;791;g91fe20dc04_1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8fb18ab50f_12_5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8fb18ab50f_12_5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latin typeface="Cambria"/>
                <a:ea typeface="Cambria"/>
                <a:cs typeface="Cambria"/>
                <a:sym typeface="Cambria"/>
              </a:rPr>
              <a:t>[1]  </a:t>
            </a:r>
            <a:r>
              <a:rPr lang="en" sz="1200" i="1">
                <a:latin typeface="Cambria"/>
                <a:ea typeface="Cambria"/>
                <a:cs typeface="Cambria"/>
                <a:sym typeface="Cambria"/>
              </a:rPr>
              <a:t>Multimodal</a:t>
            </a:r>
            <a:r>
              <a:rPr lang="en" sz="1200">
                <a:latin typeface="Cambria"/>
                <a:ea typeface="Cambria"/>
                <a:cs typeface="Cambria"/>
                <a:sym typeface="Cambria"/>
              </a:rPr>
              <a:t> simply means more than one modality is used; it does not inherently mean digital media will be required. For example, a collection of poems presented in a spoken word event in the community would be multimodal because of the written </a:t>
            </a:r>
            <a:r>
              <a:rPr lang="en" sz="1200" i="1">
                <a:latin typeface="Cambria"/>
                <a:ea typeface="Cambria"/>
                <a:cs typeface="Cambria"/>
                <a:sym typeface="Cambria"/>
              </a:rPr>
              <a:t>and</a:t>
            </a:r>
            <a:r>
              <a:rPr lang="en" sz="1200">
                <a:latin typeface="Cambria"/>
                <a:ea typeface="Cambria"/>
                <a:cs typeface="Cambria"/>
                <a:sym typeface="Cambria"/>
              </a:rPr>
              <a:t> verbal components. This doesn't mean text-only projects will not be accepted, but rather, moving beyond traditional essay formats is highly encouraged.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g91fe20dc04_1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9" name="Google Shape;809;g91fe20dc04_1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8e51b65c5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8e51b65c5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g92009826d8_17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7" name="Google Shape;827;g92009826d8_17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g92009826d8_17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4" name="Google Shape;834;g92009826d8_17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Course Approval Process Feedback: </a:t>
            </a:r>
            <a:r>
              <a:rPr lang="en" sz="1300">
                <a:solidFill>
                  <a:srgbClr val="007AC0"/>
                </a:solidFill>
                <a:highlight>
                  <a:srgbClr val="FFFFFF"/>
                </a:highlight>
                <a:uFill>
                  <a:noFill/>
                </a:uFill>
                <a:hlinkClick r:id="rId3"/>
              </a:rPr>
              <a:t>https://uarizona.co1.qualtrics.com/jfe/form/SV_eFBecLCOptA13NP</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8fc695022c_0_2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8fc695022c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g8fc695022c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9" name="Google Shape;859;g8fc695022c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g8fc695022c_0_2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8" name="Google Shape;868;g8fc695022c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g8fc695022c_0_2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7" name="Google Shape;877;g8fc695022c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g8fc695022c_0_2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6" name="Google Shape;886;g8fc695022c_0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rgbClr val="0C234B"/>
              </a:solidFill>
              <a:latin typeface="Proxima Nova"/>
              <a:ea typeface="Proxima Nova"/>
              <a:cs typeface="Proxima Nova"/>
              <a:sym typeface="Proxima Nova"/>
            </a:endParaRPr>
          </a:p>
          <a:p>
            <a:pPr marL="685800" lvl="0" indent="0" algn="l" rtl="0">
              <a:spcBef>
                <a:spcPts val="0"/>
              </a:spcBef>
              <a:spcAft>
                <a:spcPts val="0"/>
              </a:spcAft>
              <a:buNone/>
            </a:pPr>
            <a:endParaRPr sz="1200">
              <a:solidFill>
                <a:srgbClr val="0C234B"/>
              </a:solidFill>
              <a:latin typeface="Proxima Nova"/>
              <a:ea typeface="Proxima Nova"/>
              <a:cs typeface="Proxima Nova"/>
              <a:sym typeface="Proxima Nova"/>
            </a:endParaRPr>
          </a:p>
          <a:p>
            <a:pPr marL="0" lvl="0" indent="0" algn="l" rtl="0">
              <a:spcBef>
                <a:spcPts val="0"/>
              </a:spcBef>
              <a:spcAft>
                <a:spcPts val="0"/>
              </a:spcAft>
              <a:buNone/>
            </a:pPr>
            <a:endParaRPr sz="1200">
              <a:solidFill>
                <a:srgbClr val="0C234B"/>
              </a:solidFill>
              <a:latin typeface="Proxima Nova"/>
              <a:ea typeface="Proxima Nova"/>
              <a:cs typeface="Proxima Nova"/>
              <a:sym typeface="Proxima Nova"/>
            </a:endParaRPr>
          </a:p>
          <a:p>
            <a:pPr marL="0" lvl="0" indent="0" algn="l" rtl="0">
              <a:spcBef>
                <a:spcPts val="0"/>
              </a:spcBef>
              <a:spcAft>
                <a:spcPts val="0"/>
              </a:spcAft>
              <a:buNone/>
            </a:pPr>
            <a:endParaRPr sz="12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8fc695022c_0_2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8fc695022c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rgbClr val="0C234B"/>
              </a:solidFill>
              <a:latin typeface="Proxima Nova"/>
              <a:ea typeface="Proxima Nova"/>
              <a:cs typeface="Proxima Nova"/>
              <a:sym typeface="Proxima Nova"/>
            </a:endParaRPr>
          </a:p>
          <a:p>
            <a:pPr marL="685800" lvl="0" indent="0" algn="l" rtl="0">
              <a:spcBef>
                <a:spcPts val="0"/>
              </a:spcBef>
              <a:spcAft>
                <a:spcPts val="0"/>
              </a:spcAft>
              <a:buNone/>
            </a:pPr>
            <a:endParaRPr sz="1200">
              <a:solidFill>
                <a:srgbClr val="0C234B"/>
              </a:solidFill>
              <a:latin typeface="Proxima Nova"/>
              <a:ea typeface="Proxima Nova"/>
              <a:cs typeface="Proxima Nova"/>
              <a:sym typeface="Proxima Nova"/>
            </a:endParaRPr>
          </a:p>
          <a:p>
            <a:pPr marL="0" lvl="0" indent="0" algn="l" rtl="0">
              <a:spcBef>
                <a:spcPts val="0"/>
              </a:spcBef>
              <a:spcAft>
                <a:spcPts val="0"/>
              </a:spcAft>
              <a:buNone/>
            </a:pPr>
            <a:endParaRPr sz="1200">
              <a:solidFill>
                <a:srgbClr val="0C234B"/>
              </a:solidFill>
              <a:latin typeface="Proxima Nova"/>
              <a:ea typeface="Proxima Nova"/>
              <a:cs typeface="Proxima Nova"/>
              <a:sym typeface="Proxima Nova"/>
            </a:endParaRPr>
          </a:p>
          <a:p>
            <a:pPr marL="0" lvl="0" indent="0" algn="l" rtl="0">
              <a:spcBef>
                <a:spcPts val="0"/>
              </a:spcBef>
              <a:spcAft>
                <a:spcPts val="0"/>
              </a:spcAft>
              <a:buNone/>
            </a:pPr>
            <a:endParaRPr sz="12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g91fe20dc0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4" name="Google Shape;904;g91fe20dc0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rgbClr val="0C234B"/>
              </a:solidFill>
              <a:latin typeface="Proxima Nova"/>
              <a:ea typeface="Proxima Nova"/>
              <a:cs typeface="Proxima Nova"/>
              <a:sym typeface="Proxima Nova"/>
            </a:endParaRPr>
          </a:p>
          <a:p>
            <a:pPr marL="685800" lvl="0" indent="0" algn="l" rtl="0">
              <a:spcBef>
                <a:spcPts val="0"/>
              </a:spcBef>
              <a:spcAft>
                <a:spcPts val="0"/>
              </a:spcAft>
              <a:buNone/>
            </a:pPr>
            <a:endParaRPr sz="1200">
              <a:solidFill>
                <a:srgbClr val="0C234B"/>
              </a:solidFill>
              <a:latin typeface="Proxima Nova"/>
              <a:ea typeface="Proxima Nova"/>
              <a:cs typeface="Proxima Nova"/>
              <a:sym typeface="Proxima Nova"/>
            </a:endParaRPr>
          </a:p>
          <a:p>
            <a:pPr marL="0" lvl="0" indent="0" algn="l" rtl="0">
              <a:spcBef>
                <a:spcPts val="0"/>
              </a:spcBef>
              <a:spcAft>
                <a:spcPts val="0"/>
              </a:spcAft>
              <a:buNone/>
            </a:pPr>
            <a:endParaRPr sz="1200">
              <a:solidFill>
                <a:srgbClr val="0C234B"/>
              </a:solidFill>
              <a:latin typeface="Proxima Nova"/>
              <a:ea typeface="Proxima Nova"/>
              <a:cs typeface="Proxima Nova"/>
              <a:sym typeface="Proxima Nova"/>
            </a:endParaRPr>
          </a:p>
          <a:p>
            <a:pPr marL="0" lvl="0" indent="0" algn="l" rtl="0">
              <a:spcBef>
                <a:spcPts val="0"/>
              </a:spcBef>
              <a:spcAft>
                <a:spcPts val="0"/>
              </a:spcAft>
              <a:buNone/>
            </a:pPr>
            <a:endParaRPr sz="12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g8c7b5adef6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8" name="Google Shape;928;g8c7b5adef6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8c7b5adef6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8c7b5adef6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Quantitative Reasoning/Literacy--possibly in the future</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8fc695022c_0_2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8fc695022c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rgbClr val="0C234B"/>
              </a:solidFill>
              <a:latin typeface="Proxima Nova"/>
              <a:ea typeface="Proxima Nova"/>
              <a:cs typeface="Proxima Nova"/>
              <a:sym typeface="Proxima Nova"/>
            </a:endParaRPr>
          </a:p>
          <a:p>
            <a:pPr marL="685800" lvl="0" indent="0" algn="l" rtl="0">
              <a:spcBef>
                <a:spcPts val="0"/>
              </a:spcBef>
              <a:spcAft>
                <a:spcPts val="0"/>
              </a:spcAft>
              <a:buNone/>
            </a:pPr>
            <a:endParaRPr sz="1200">
              <a:solidFill>
                <a:srgbClr val="0C234B"/>
              </a:solidFill>
              <a:latin typeface="Proxima Nova"/>
              <a:ea typeface="Proxima Nova"/>
              <a:cs typeface="Proxima Nova"/>
              <a:sym typeface="Proxima Nova"/>
            </a:endParaRPr>
          </a:p>
          <a:p>
            <a:pPr marL="0" lvl="0" indent="0" algn="l" rtl="0">
              <a:spcBef>
                <a:spcPts val="0"/>
              </a:spcBef>
              <a:spcAft>
                <a:spcPts val="0"/>
              </a:spcAft>
              <a:buNone/>
            </a:pPr>
            <a:endParaRPr sz="1200">
              <a:solidFill>
                <a:srgbClr val="0C234B"/>
              </a:solidFill>
              <a:latin typeface="Proxima Nova"/>
              <a:ea typeface="Proxima Nova"/>
              <a:cs typeface="Proxima Nova"/>
              <a:sym typeface="Proxima Nova"/>
            </a:endParaRPr>
          </a:p>
          <a:p>
            <a:pPr marL="0" lvl="0" indent="0" algn="l" rtl="0">
              <a:spcBef>
                <a:spcPts val="0"/>
              </a:spcBef>
              <a:spcAft>
                <a:spcPts val="0"/>
              </a:spcAft>
              <a:buNone/>
            </a:pPr>
            <a:endParaRPr sz="120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g8fc695022c_0_2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4" name="Google Shape;944;g8fc695022c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rgbClr val="0C234B"/>
              </a:solidFill>
              <a:latin typeface="Proxima Nova"/>
              <a:ea typeface="Proxima Nova"/>
              <a:cs typeface="Proxima Nova"/>
              <a:sym typeface="Proxima Nova"/>
            </a:endParaRPr>
          </a:p>
          <a:p>
            <a:pPr marL="685800" lvl="0" indent="0" algn="l" rtl="0">
              <a:spcBef>
                <a:spcPts val="0"/>
              </a:spcBef>
              <a:spcAft>
                <a:spcPts val="0"/>
              </a:spcAft>
              <a:buNone/>
            </a:pPr>
            <a:endParaRPr sz="1200">
              <a:solidFill>
                <a:srgbClr val="0C234B"/>
              </a:solidFill>
              <a:latin typeface="Proxima Nova"/>
              <a:ea typeface="Proxima Nova"/>
              <a:cs typeface="Proxima Nova"/>
              <a:sym typeface="Proxima Nova"/>
            </a:endParaRPr>
          </a:p>
          <a:p>
            <a:pPr marL="0" lvl="0" indent="0" algn="l" rtl="0">
              <a:spcBef>
                <a:spcPts val="0"/>
              </a:spcBef>
              <a:spcAft>
                <a:spcPts val="0"/>
              </a:spcAft>
              <a:buNone/>
            </a:pPr>
            <a:endParaRPr sz="1200">
              <a:solidFill>
                <a:srgbClr val="0C234B"/>
              </a:solidFill>
              <a:latin typeface="Proxima Nova"/>
              <a:ea typeface="Proxima Nova"/>
              <a:cs typeface="Proxima Nova"/>
              <a:sym typeface="Proxima Nova"/>
            </a:endParaRPr>
          </a:p>
          <a:p>
            <a:pPr marL="0" lvl="0" indent="0" algn="l" rtl="0">
              <a:spcBef>
                <a:spcPts val="0"/>
              </a:spcBef>
              <a:spcAft>
                <a:spcPts val="0"/>
              </a:spcAft>
              <a:buNone/>
            </a:pPr>
            <a:endParaRPr sz="12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g8e41eb001e_0_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3" name="Google Shape;953;g8e41eb001e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8f7f0cba4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8f7f0cba4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Based on feedback from EP, BC, and staff.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8e6f2fcb4b_6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8e6f2fcb4b_6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8e6f2fcb4b_6_1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8e6f2fcb4b_6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8e6f2fcb4b_6_6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8e6f2fcb4b_6_6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2"/>
          <p:cNvSpPr txBox="1">
            <a:spLocks noGrp="1"/>
          </p:cNvSpPr>
          <p:nvPr>
            <p:ph type="ctrTitle"/>
          </p:nvPr>
        </p:nvSpPr>
        <p:spPr>
          <a:xfrm>
            <a:off x="685800" y="1597819"/>
            <a:ext cx="7772400" cy="11025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p2"/>
          <p:cNvSpPr txBox="1">
            <a:spLocks noGrp="1"/>
          </p:cNvSpPr>
          <p:nvPr>
            <p:ph type="subTitle" idx="1"/>
          </p:nvPr>
        </p:nvSpPr>
        <p:spPr>
          <a:xfrm>
            <a:off x="1371600" y="2914650"/>
            <a:ext cx="6400800" cy="13143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64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1pPr>
            <a:lvl2pPr marR="0" lvl="1" algn="ctr" rtl="0">
              <a:lnSpc>
                <a:spcPct val="100000"/>
              </a:lnSpc>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ctr" rtl="0">
              <a:lnSpc>
                <a:spcPct val="100000"/>
              </a:lnSpc>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R="0" lvl="3" algn="ctr"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R="0" lvl="4" algn="ctr"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R="0" lvl="5" algn="ctr"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6pPr>
            <a:lvl7pPr marR="0" lvl="6" algn="ctr"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7pPr>
            <a:lvl8pPr marR="0" lvl="7" algn="ctr"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8pPr>
            <a:lvl9pPr marR="0" lvl="8" algn="ctr"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9pPr>
          </a:lstStyle>
          <a:p>
            <a:endParaRPr/>
          </a:p>
        </p:txBody>
      </p:sp>
      <p:pic>
        <p:nvPicPr>
          <p:cNvPr id="10" name="Google Shape;10;p2"/>
          <p:cNvPicPr preferRelativeResize="0"/>
          <p:nvPr/>
        </p:nvPicPr>
        <p:blipFill rotWithShape="1">
          <a:blip r:embed="rId2">
            <a:alphaModFix/>
          </a:blip>
          <a:srcRect/>
          <a:stretch/>
        </p:blipFill>
        <p:spPr>
          <a:xfrm>
            <a:off x="4305158" y="4444583"/>
            <a:ext cx="533682" cy="500533"/>
          </a:xfrm>
          <a:prstGeom prst="rect">
            <a:avLst/>
          </a:prstGeom>
          <a:noFill/>
          <a:ln>
            <a:noFill/>
          </a:ln>
        </p:spPr>
      </p:pic>
      <p:sp>
        <p:nvSpPr>
          <p:cNvPr id="11" name="Google Shape;11;p2"/>
          <p:cNvSpPr/>
          <p:nvPr/>
        </p:nvSpPr>
        <p:spPr>
          <a:xfrm>
            <a:off x="-5" y="4804350"/>
            <a:ext cx="4154400" cy="45600"/>
          </a:xfrm>
          <a:prstGeom prst="rect">
            <a:avLst/>
          </a:prstGeom>
          <a:solidFill>
            <a:srgbClr val="BD20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 name="Google Shape;12;p2"/>
          <p:cNvSpPr/>
          <p:nvPr/>
        </p:nvSpPr>
        <p:spPr>
          <a:xfrm>
            <a:off x="4968545" y="4804350"/>
            <a:ext cx="4154400" cy="45600"/>
          </a:xfrm>
          <a:prstGeom prst="rect">
            <a:avLst/>
          </a:prstGeom>
          <a:solidFill>
            <a:srgbClr val="BD20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 name="Google Shape;13;p2"/>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1 2 1 1">
  <p:cSld name="Section Header 1 2 1 1">
    <p:bg>
      <p:bgPr>
        <a:solidFill>
          <a:srgbClr val="AB0520"/>
        </a:solidFill>
        <a:effectLst/>
      </p:bgPr>
    </p:bg>
    <p:spTree>
      <p:nvGrpSpPr>
        <p:cNvPr id="1" name="Shape 67"/>
        <p:cNvGrpSpPr/>
        <p:nvPr/>
      </p:nvGrpSpPr>
      <p:grpSpPr>
        <a:xfrm>
          <a:off x="0" y="0"/>
          <a:ext cx="0" cy="0"/>
          <a:chOff x="0" y="0"/>
          <a:chExt cx="0" cy="0"/>
        </a:xfrm>
      </p:grpSpPr>
      <p:sp>
        <p:nvSpPr>
          <p:cNvPr id="68" name="Google Shape;68;p1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9" name="Google Shape;69;p11"/>
          <p:cNvSpPr txBox="1">
            <a:spLocks noGrp="1"/>
          </p:cNvSpPr>
          <p:nvPr>
            <p:ph type="title"/>
          </p:nvPr>
        </p:nvSpPr>
        <p:spPr>
          <a:xfrm>
            <a:off x="4082850" y="489150"/>
            <a:ext cx="4552500" cy="890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2400"/>
              <a:buFont typeface="Arial"/>
              <a:buNone/>
              <a:defRPr sz="2400" b="1" i="0" u="none" strike="noStrike" cap="none">
                <a:solidFill>
                  <a:srgbClr val="00275B"/>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0" name="Google Shape;70;p11"/>
          <p:cNvSpPr/>
          <p:nvPr/>
        </p:nvSpPr>
        <p:spPr>
          <a:xfrm>
            <a:off x="3657000" y="0"/>
            <a:ext cx="5487000" cy="5143500"/>
          </a:xfrm>
          <a:prstGeom prst="rect">
            <a:avLst/>
          </a:prstGeom>
          <a:solidFill>
            <a:srgbClr val="8B001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71" name="Google Shape;71;p11"/>
          <p:cNvPicPr preferRelativeResize="0"/>
          <p:nvPr/>
        </p:nvPicPr>
        <p:blipFill rotWithShape="1">
          <a:blip r:embed="rId2">
            <a:alphaModFix/>
          </a:blip>
          <a:srcRect/>
          <a:stretch/>
        </p:blipFill>
        <p:spPr>
          <a:xfrm>
            <a:off x="6208445" y="4444583"/>
            <a:ext cx="533682" cy="500533"/>
          </a:xfrm>
          <a:prstGeom prst="rect">
            <a:avLst/>
          </a:prstGeom>
          <a:noFill/>
          <a:ln>
            <a:noFill/>
          </a:ln>
        </p:spPr>
      </p:pic>
      <p:sp>
        <p:nvSpPr>
          <p:cNvPr id="72" name="Google Shape;72;p11"/>
          <p:cNvSpPr/>
          <p:nvPr/>
        </p:nvSpPr>
        <p:spPr>
          <a:xfrm>
            <a:off x="0" y="4804350"/>
            <a:ext cx="5953200" cy="45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3" name="Google Shape;73;p11"/>
          <p:cNvSpPr/>
          <p:nvPr/>
        </p:nvSpPr>
        <p:spPr>
          <a:xfrm>
            <a:off x="6997373" y="4804350"/>
            <a:ext cx="2146500" cy="45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1 2">
  <p:cSld name="Section Header_1_2">
    <p:spTree>
      <p:nvGrpSpPr>
        <p:cNvPr id="1" name="Shape 74"/>
        <p:cNvGrpSpPr/>
        <p:nvPr/>
      </p:nvGrpSpPr>
      <p:grpSpPr>
        <a:xfrm>
          <a:off x="0" y="0"/>
          <a:ext cx="0" cy="0"/>
          <a:chOff x="0" y="0"/>
          <a:chExt cx="0" cy="0"/>
        </a:xfrm>
      </p:grpSpPr>
      <p:sp>
        <p:nvSpPr>
          <p:cNvPr id="75" name="Google Shape;75;p12"/>
          <p:cNvSpPr/>
          <p:nvPr/>
        </p:nvSpPr>
        <p:spPr>
          <a:xfrm>
            <a:off x="3657000" y="0"/>
            <a:ext cx="54870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76" name="Google Shape;76;p12"/>
          <p:cNvPicPr preferRelativeResize="0"/>
          <p:nvPr/>
        </p:nvPicPr>
        <p:blipFill rotWithShape="1">
          <a:blip r:embed="rId2">
            <a:alphaModFix/>
          </a:blip>
          <a:srcRect/>
          <a:stretch/>
        </p:blipFill>
        <p:spPr>
          <a:xfrm>
            <a:off x="6208445" y="4444583"/>
            <a:ext cx="533680" cy="500533"/>
          </a:xfrm>
          <a:prstGeom prst="rect">
            <a:avLst/>
          </a:prstGeom>
          <a:noFill/>
          <a:ln>
            <a:noFill/>
          </a:ln>
        </p:spPr>
      </p:pic>
      <p:sp>
        <p:nvSpPr>
          <p:cNvPr id="77" name="Google Shape;77;p12"/>
          <p:cNvSpPr/>
          <p:nvPr/>
        </p:nvSpPr>
        <p:spPr>
          <a:xfrm>
            <a:off x="0" y="4804350"/>
            <a:ext cx="5953200" cy="45600"/>
          </a:xfrm>
          <a:prstGeom prst="rect">
            <a:avLst/>
          </a:prstGeom>
          <a:solidFill>
            <a:srgbClr val="0035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8" name="Google Shape;78;p12"/>
          <p:cNvSpPr/>
          <p:nvPr/>
        </p:nvSpPr>
        <p:spPr>
          <a:xfrm>
            <a:off x="6997373" y="4804350"/>
            <a:ext cx="2146500" cy="45600"/>
          </a:xfrm>
          <a:prstGeom prst="rect">
            <a:avLst/>
          </a:prstGeom>
          <a:solidFill>
            <a:srgbClr val="0035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9" name="Google Shape;79;p12"/>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80" name="Google Shape;80;p12"/>
          <p:cNvSpPr txBox="1">
            <a:spLocks noGrp="1"/>
          </p:cNvSpPr>
          <p:nvPr>
            <p:ph type="title"/>
          </p:nvPr>
        </p:nvSpPr>
        <p:spPr>
          <a:xfrm>
            <a:off x="4082850" y="489150"/>
            <a:ext cx="4552500" cy="890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2400"/>
              <a:buFont typeface="Arial"/>
              <a:buNone/>
              <a:defRPr sz="2400" b="1" i="0" u="none" strike="noStrike" cap="none">
                <a:solidFill>
                  <a:srgbClr val="00275B"/>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1" name="Google Shape;81;p12"/>
          <p:cNvSpPr txBox="1"/>
          <p:nvPr/>
        </p:nvSpPr>
        <p:spPr>
          <a:xfrm>
            <a:off x="4235250" y="1532225"/>
            <a:ext cx="4552500" cy="2739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275B"/>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2 2 1">
  <p:cSld name="Section Header_1_2_2_1">
    <p:bg>
      <p:bgPr>
        <a:solidFill>
          <a:srgbClr val="81D3EB"/>
        </a:solidFill>
        <a:effectLst/>
      </p:bgPr>
    </p:bg>
    <p:spTree>
      <p:nvGrpSpPr>
        <p:cNvPr id="1" name="Shape 82"/>
        <p:cNvGrpSpPr/>
        <p:nvPr/>
      </p:nvGrpSpPr>
      <p:grpSpPr>
        <a:xfrm>
          <a:off x="0" y="0"/>
          <a:ext cx="0" cy="0"/>
          <a:chOff x="0" y="0"/>
          <a:chExt cx="0" cy="0"/>
        </a:xfrm>
      </p:grpSpPr>
      <p:sp>
        <p:nvSpPr>
          <p:cNvPr id="83" name="Google Shape;83;p13"/>
          <p:cNvSpPr/>
          <p:nvPr/>
        </p:nvSpPr>
        <p:spPr>
          <a:xfrm>
            <a:off x="3648075" y="-9525"/>
            <a:ext cx="5496000" cy="5173500"/>
          </a:xfrm>
          <a:prstGeom prst="rect">
            <a:avLst/>
          </a:prstGeom>
          <a:solidFill>
            <a:srgbClr val="0027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13"/>
          <p:cNvSpPr/>
          <p:nvPr/>
        </p:nvSpPr>
        <p:spPr>
          <a:xfrm>
            <a:off x="0" y="4804350"/>
            <a:ext cx="5953200" cy="45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5" name="Google Shape;85;p13"/>
          <p:cNvSpPr/>
          <p:nvPr/>
        </p:nvSpPr>
        <p:spPr>
          <a:xfrm>
            <a:off x="6997373" y="4804350"/>
            <a:ext cx="2146500" cy="45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6" name="Google Shape;86;p1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87" name="Google Shape;87;p13"/>
          <p:cNvPicPr preferRelativeResize="0"/>
          <p:nvPr/>
        </p:nvPicPr>
        <p:blipFill rotWithShape="1">
          <a:blip r:embed="rId2">
            <a:alphaModFix/>
          </a:blip>
          <a:srcRect/>
          <a:stretch/>
        </p:blipFill>
        <p:spPr>
          <a:xfrm>
            <a:off x="6208445" y="4444583"/>
            <a:ext cx="533682" cy="50053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1 1 2">
  <p:cSld name="Section Header_1_1_2">
    <p:bg>
      <p:bgPr>
        <a:solidFill>
          <a:srgbClr val="25669A"/>
        </a:solidFill>
        <a:effectLst/>
      </p:bgPr>
    </p:bg>
    <p:spTree>
      <p:nvGrpSpPr>
        <p:cNvPr id="1" name="Shape 88"/>
        <p:cNvGrpSpPr/>
        <p:nvPr/>
      </p:nvGrpSpPr>
      <p:grpSpPr>
        <a:xfrm>
          <a:off x="0" y="0"/>
          <a:ext cx="0" cy="0"/>
          <a:chOff x="0" y="0"/>
          <a:chExt cx="0" cy="0"/>
        </a:xfrm>
      </p:grpSpPr>
      <p:sp>
        <p:nvSpPr>
          <p:cNvPr id="89" name="Google Shape;89;p14"/>
          <p:cNvSpPr/>
          <p:nvPr/>
        </p:nvSpPr>
        <p:spPr>
          <a:xfrm>
            <a:off x="3657000" y="0"/>
            <a:ext cx="54870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90" name="Google Shape;90;p14"/>
          <p:cNvPicPr preferRelativeResize="0"/>
          <p:nvPr/>
        </p:nvPicPr>
        <p:blipFill rotWithShape="1">
          <a:blip r:embed="rId2">
            <a:alphaModFix/>
          </a:blip>
          <a:srcRect/>
          <a:stretch/>
        </p:blipFill>
        <p:spPr>
          <a:xfrm>
            <a:off x="6208445" y="4444583"/>
            <a:ext cx="533680" cy="500533"/>
          </a:xfrm>
          <a:prstGeom prst="rect">
            <a:avLst/>
          </a:prstGeom>
          <a:noFill/>
          <a:ln>
            <a:noFill/>
          </a:ln>
        </p:spPr>
      </p:pic>
      <p:sp>
        <p:nvSpPr>
          <p:cNvPr id="91" name="Google Shape;91;p14"/>
          <p:cNvSpPr/>
          <p:nvPr/>
        </p:nvSpPr>
        <p:spPr>
          <a:xfrm>
            <a:off x="0" y="4804350"/>
            <a:ext cx="5953200" cy="45600"/>
          </a:xfrm>
          <a:prstGeom prst="rect">
            <a:avLst/>
          </a:prstGeom>
          <a:solidFill>
            <a:srgbClr val="25669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2" name="Google Shape;92;p14"/>
          <p:cNvSpPr/>
          <p:nvPr/>
        </p:nvSpPr>
        <p:spPr>
          <a:xfrm>
            <a:off x="6997373" y="4804350"/>
            <a:ext cx="2146500" cy="45600"/>
          </a:xfrm>
          <a:prstGeom prst="rect">
            <a:avLst/>
          </a:prstGeom>
          <a:solidFill>
            <a:srgbClr val="25669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3" name="Google Shape;93;p1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94" name="Google Shape;94;p14"/>
          <p:cNvSpPr txBox="1"/>
          <p:nvPr/>
        </p:nvSpPr>
        <p:spPr>
          <a:xfrm>
            <a:off x="4235250" y="1532225"/>
            <a:ext cx="4552500" cy="2739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275B"/>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1 1 1 1 2">
  <p:cSld name="Section Header_1_1_1_1_2">
    <p:bg>
      <p:bgPr>
        <a:solidFill>
          <a:srgbClr val="81D3EB"/>
        </a:solidFill>
        <a:effectLst/>
      </p:bgPr>
    </p:bg>
    <p:spTree>
      <p:nvGrpSpPr>
        <p:cNvPr id="1" name="Shape 95"/>
        <p:cNvGrpSpPr/>
        <p:nvPr/>
      </p:nvGrpSpPr>
      <p:grpSpPr>
        <a:xfrm>
          <a:off x="0" y="0"/>
          <a:ext cx="0" cy="0"/>
          <a:chOff x="0" y="0"/>
          <a:chExt cx="0" cy="0"/>
        </a:xfrm>
      </p:grpSpPr>
      <p:sp>
        <p:nvSpPr>
          <p:cNvPr id="96" name="Google Shape;96;p15"/>
          <p:cNvSpPr/>
          <p:nvPr/>
        </p:nvSpPr>
        <p:spPr>
          <a:xfrm>
            <a:off x="3657000" y="0"/>
            <a:ext cx="54870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97" name="Google Shape;97;p15"/>
          <p:cNvPicPr preferRelativeResize="0"/>
          <p:nvPr/>
        </p:nvPicPr>
        <p:blipFill rotWithShape="1">
          <a:blip r:embed="rId2">
            <a:alphaModFix/>
          </a:blip>
          <a:srcRect/>
          <a:stretch/>
        </p:blipFill>
        <p:spPr>
          <a:xfrm>
            <a:off x="6208445" y="4444583"/>
            <a:ext cx="533680" cy="500533"/>
          </a:xfrm>
          <a:prstGeom prst="rect">
            <a:avLst/>
          </a:prstGeom>
          <a:noFill/>
          <a:ln>
            <a:noFill/>
          </a:ln>
        </p:spPr>
      </p:pic>
      <p:sp>
        <p:nvSpPr>
          <p:cNvPr id="98" name="Google Shape;98;p15"/>
          <p:cNvSpPr/>
          <p:nvPr/>
        </p:nvSpPr>
        <p:spPr>
          <a:xfrm>
            <a:off x="0" y="4804350"/>
            <a:ext cx="5953200" cy="45600"/>
          </a:xfrm>
          <a:prstGeom prst="rect">
            <a:avLst/>
          </a:prstGeom>
          <a:solidFill>
            <a:srgbClr val="81D3E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9" name="Google Shape;99;p15"/>
          <p:cNvSpPr/>
          <p:nvPr/>
        </p:nvSpPr>
        <p:spPr>
          <a:xfrm>
            <a:off x="6997373" y="4804350"/>
            <a:ext cx="2146500" cy="45600"/>
          </a:xfrm>
          <a:prstGeom prst="rect">
            <a:avLst/>
          </a:prstGeom>
          <a:solidFill>
            <a:srgbClr val="81D3E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0" name="Google Shape;100;p1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01" name="Google Shape;101;p15"/>
          <p:cNvSpPr txBox="1"/>
          <p:nvPr/>
        </p:nvSpPr>
        <p:spPr>
          <a:xfrm>
            <a:off x="4235250" y="1532225"/>
            <a:ext cx="4552500" cy="2739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275B"/>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1 1 1 1 1 1">
  <p:cSld name="Section Header_1_1_1_1_1_1">
    <p:bg>
      <p:bgPr>
        <a:solidFill>
          <a:srgbClr val="007D84"/>
        </a:solidFill>
        <a:effectLst/>
      </p:bgPr>
    </p:bg>
    <p:spTree>
      <p:nvGrpSpPr>
        <p:cNvPr id="1" name="Shape 102"/>
        <p:cNvGrpSpPr/>
        <p:nvPr/>
      </p:nvGrpSpPr>
      <p:grpSpPr>
        <a:xfrm>
          <a:off x="0" y="0"/>
          <a:ext cx="0" cy="0"/>
          <a:chOff x="0" y="0"/>
          <a:chExt cx="0" cy="0"/>
        </a:xfrm>
      </p:grpSpPr>
      <p:sp>
        <p:nvSpPr>
          <p:cNvPr id="103" name="Google Shape;103;p16"/>
          <p:cNvSpPr/>
          <p:nvPr/>
        </p:nvSpPr>
        <p:spPr>
          <a:xfrm>
            <a:off x="3657000" y="0"/>
            <a:ext cx="54870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04" name="Google Shape;104;p16"/>
          <p:cNvPicPr preferRelativeResize="0"/>
          <p:nvPr/>
        </p:nvPicPr>
        <p:blipFill rotWithShape="1">
          <a:blip r:embed="rId2">
            <a:alphaModFix/>
          </a:blip>
          <a:srcRect/>
          <a:stretch/>
        </p:blipFill>
        <p:spPr>
          <a:xfrm>
            <a:off x="6208445" y="4444583"/>
            <a:ext cx="533680" cy="500533"/>
          </a:xfrm>
          <a:prstGeom prst="rect">
            <a:avLst/>
          </a:prstGeom>
          <a:noFill/>
          <a:ln>
            <a:noFill/>
          </a:ln>
        </p:spPr>
      </p:pic>
      <p:sp>
        <p:nvSpPr>
          <p:cNvPr id="105" name="Google Shape;105;p16"/>
          <p:cNvSpPr/>
          <p:nvPr/>
        </p:nvSpPr>
        <p:spPr>
          <a:xfrm>
            <a:off x="0" y="4804350"/>
            <a:ext cx="5953200" cy="45600"/>
          </a:xfrm>
          <a:prstGeom prst="rect">
            <a:avLst/>
          </a:prstGeom>
          <a:solidFill>
            <a:srgbClr val="007D8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6" name="Google Shape;106;p16"/>
          <p:cNvSpPr/>
          <p:nvPr/>
        </p:nvSpPr>
        <p:spPr>
          <a:xfrm>
            <a:off x="6997373" y="4804350"/>
            <a:ext cx="2146500" cy="45600"/>
          </a:xfrm>
          <a:prstGeom prst="rect">
            <a:avLst/>
          </a:prstGeom>
          <a:solidFill>
            <a:srgbClr val="007D8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7" name="Google Shape;107;p16"/>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08" name="Google Shape;108;p16"/>
          <p:cNvSpPr txBox="1"/>
          <p:nvPr/>
        </p:nvSpPr>
        <p:spPr>
          <a:xfrm>
            <a:off x="4235250" y="1532225"/>
            <a:ext cx="4552500" cy="2739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275B"/>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1">
  <p:cSld name="BLANK_1">
    <p:bg>
      <p:bgPr>
        <a:solidFill>
          <a:schemeClr val="lt1"/>
        </a:solidFill>
        <a:effectLst/>
      </p:bgPr>
    </p:bg>
    <p:spTree>
      <p:nvGrpSpPr>
        <p:cNvPr id="1" name="Shape 109"/>
        <p:cNvGrpSpPr/>
        <p:nvPr/>
      </p:nvGrpSpPr>
      <p:grpSpPr>
        <a:xfrm>
          <a:off x="0" y="0"/>
          <a:ext cx="0" cy="0"/>
          <a:chOff x="0" y="0"/>
          <a:chExt cx="0" cy="0"/>
        </a:xfrm>
      </p:grpSpPr>
      <p:pic>
        <p:nvPicPr>
          <p:cNvPr id="110" name="Google Shape;110;p17"/>
          <p:cNvPicPr preferRelativeResize="0"/>
          <p:nvPr/>
        </p:nvPicPr>
        <p:blipFill rotWithShape="1">
          <a:blip r:embed="rId2">
            <a:alphaModFix/>
          </a:blip>
          <a:srcRect/>
          <a:stretch/>
        </p:blipFill>
        <p:spPr>
          <a:xfrm>
            <a:off x="4294633" y="4444583"/>
            <a:ext cx="533680" cy="500533"/>
          </a:xfrm>
          <a:prstGeom prst="rect">
            <a:avLst/>
          </a:prstGeom>
          <a:noFill/>
          <a:ln>
            <a:noFill/>
          </a:ln>
        </p:spPr>
      </p:pic>
      <p:sp>
        <p:nvSpPr>
          <p:cNvPr id="111" name="Google Shape;111;p17"/>
          <p:cNvSpPr/>
          <p:nvPr/>
        </p:nvSpPr>
        <p:spPr>
          <a:xfrm>
            <a:off x="-5" y="4804350"/>
            <a:ext cx="4154400" cy="45600"/>
          </a:xfrm>
          <a:prstGeom prst="rect">
            <a:avLst/>
          </a:prstGeom>
          <a:solidFill>
            <a:srgbClr val="378DB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2" name="Google Shape;112;p17"/>
          <p:cNvSpPr/>
          <p:nvPr/>
        </p:nvSpPr>
        <p:spPr>
          <a:xfrm>
            <a:off x="4968545" y="4804350"/>
            <a:ext cx="4154400" cy="45600"/>
          </a:xfrm>
          <a:prstGeom prst="rect">
            <a:avLst/>
          </a:prstGeom>
          <a:solidFill>
            <a:srgbClr val="378DB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3" name="Google Shape;113;p1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6">
  <p:cSld name="Title and Content_6">
    <p:bg>
      <p:bgPr>
        <a:solidFill>
          <a:schemeClr val="lt1"/>
        </a:solidFill>
        <a:effectLst/>
      </p:bgPr>
    </p:bg>
    <p:spTree>
      <p:nvGrpSpPr>
        <p:cNvPr id="1" name="Shape 114"/>
        <p:cNvGrpSpPr/>
        <p:nvPr/>
      </p:nvGrpSpPr>
      <p:grpSpPr>
        <a:xfrm>
          <a:off x="0" y="0"/>
          <a:ext cx="0" cy="0"/>
          <a:chOff x="0" y="0"/>
          <a:chExt cx="0" cy="0"/>
        </a:xfrm>
      </p:grpSpPr>
      <p:sp>
        <p:nvSpPr>
          <p:cNvPr id="115" name="Google Shape;115;p18"/>
          <p:cNvSpPr/>
          <p:nvPr/>
        </p:nvSpPr>
        <p:spPr>
          <a:xfrm rot="-5400000">
            <a:off x="4178325" y="-4069875"/>
            <a:ext cx="939600" cy="9582000"/>
          </a:xfrm>
          <a:prstGeom prst="rect">
            <a:avLst/>
          </a:prstGeom>
          <a:solidFill>
            <a:srgbClr val="0027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6" name="Google Shape;116;p18"/>
          <p:cNvSpPr/>
          <p:nvPr/>
        </p:nvSpPr>
        <p:spPr>
          <a:xfrm rot="-5400000">
            <a:off x="4266675" y="-4158403"/>
            <a:ext cx="762900" cy="9582000"/>
          </a:xfrm>
          <a:prstGeom prst="rect">
            <a:avLst/>
          </a:prstGeom>
          <a:solidFill>
            <a:srgbClr val="007D8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7" name="Google Shape;117;p18"/>
          <p:cNvSpPr/>
          <p:nvPr/>
        </p:nvSpPr>
        <p:spPr>
          <a:xfrm>
            <a:off x="-706543" y="-3973192"/>
            <a:ext cx="638100" cy="45600"/>
          </a:xfrm>
          <a:prstGeom prst="triangle">
            <a:avLst>
              <a:gd name="adj" fmla="val 50000"/>
            </a:avLst>
          </a:prstGeom>
          <a:solidFill>
            <a:srgbClr val="0B30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18" name="Google Shape;118;p18"/>
          <p:cNvPicPr preferRelativeResize="0"/>
          <p:nvPr/>
        </p:nvPicPr>
        <p:blipFill rotWithShape="1">
          <a:blip r:embed="rId2">
            <a:alphaModFix/>
          </a:blip>
          <a:srcRect/>
          <a:stretch/>
        </p:blipFill>
        <p:spPr>
          <a:xfrm>
            <a:off x="4294633" y="4444583"/>
            <a:ext cx="533680" cy="500533"/>
          </a:xfrm>
          <a:prstGeom prst="rect">
            <a:avLst/>
          </a:prstGeom>
          <a:noFill/>
          <a:ln>
            <a:noFill/>
          </a:ln>
        </p:spPr>
      </p:pic>
      <p:sp>
        <p:nvSpPr>
          <p:cNvPr id="119" name="Google Shape;119;p18"/>
          <p:cNvSpPr/>
          <p:nvPr/>
        </p:nvSpPr>
        <p:spPr>
          <a:xfrm>
            <a:off x="-5" y="4804350"/>
            <a:ext cx="4154400" cy="4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0" name="Google Shape;120;p18"/>
          <p:cNvSpPr/>
          <p:nvPr/>
        </p:nvSpPr>
        <p:spPr>
          <a:xfrm>
            <a:off x="4968545" y="4804350"/>
            <a:ext cx="4154400" cy="4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1" name="Google Shape;121;p18"/>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rgbClr val="25669A"/>
        </a:solidFill>
        <a:effectLst/>
      </p:bgPr>
    </p:bg>
    <p:spTree>
      <p:nvGrpSpPr>
        <p:cNvPr id="1" name="Shape 122"/>
        <p:cNvGrpSpPr/>
        <p:nvPr/>
      </p:nvGrpSpPr>
      <p:grpSpPr>
        <a:xfrm>
          <a:off x="0" y="0"/>
          <a:ext cx="0" cy="0"/>
          <a:chOff x="0" y="0"/>
          <a:chExt cx="0" cy="0"/>
        </a:xfrm>
      </p:grpSpPr>
      <p:pic>
        <p:nvPicPr>
          <p:cNvPr id="123" name="Google Shape;123;p19"/>
          <p:cNvPicPr preferRelativeResize="0"/>
          <p:nvPr/>
        </p:nvPicPr>
        <p:blipFill rotWithShape="1">
          <a:blip r:embed="rId2">
            <a:alphaModFix/>
          </a:blip>
          <a:srcRect/>
          <a:stretch/>
        </p:blipFill>
        <p:spPr>
          <a:xfrm>
            <a:off x="4305158" y="4444583"/>
            <a:ext cx="533682" cy="500533"/>
          </a:xfrm>
          <a:prstGeom prst="rect">
            <a:avLst/>
          </a:prstGeom>
          <a:noFill/>
          <a:ln>
            <a:noFill/>
          </a:ln>
        </p:spPr>
      </p:pic>
      <p:sp>
        <p:nvSpPr>
          <p:cNvPr id="124" name="Google Shape;124;p19"/>
          <p:cNvSpPr/>
          <p:nvPr/>
        </p:nvSpPr>
        <p:spPr>
          <a:xfrm>
            <a:off x="-5" y="4804350"/>
            <a:ext cx="4154400" cy="45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5" name="Google Shape;125;p19"/>
          <p:cNvSpPr/>
          <p:nvPr/>
        </p:nvSpPr>
        <p:spPr>
          <a:xfrm>
            <a:off x="4968545" y="4804350"/>
            <a:ext cx="4154400" cy="45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6" name="Google Shape;126;p19"/>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1">
  <p:cSld name="Two Content_1">
    <p:spTree>
      <p:nvGrpSpPr>
        <p:cNvPr id="1" name="Shape 127"/>
        <p:cNvGrpSpPr/>
        <p:nvPr/>
      </p:nvGrpSpPr>
      <p:grpSpPr>
        <a:xfrm>
          <a:off x="0" y="0"/>
          <a:ext cx="0" cy="0"/>
          <a:chOff x="0" y="0"/>
          <a:chExt cx="0" cy="0"/>
        </a:xfrm>
      </p:grpSpPr>
      <p:sp>
        <p:nvSpPr>
          <p:cNvPr id="128" name="Google Shape;128;p20"/>
          <p:cNvSpPr txBox="1">
            <a:spLocks noGrp="1"/>
          </p:cNvSpPr>
          <p:nvPr>
            <p:ph type="title"/>
          </p:nvPr>
        </p:nvSpPr>
        <p:spPr>
          <a:xfrm>
            <a:off x="3816011" y="1545847"/>
            <a:ext cx="4602900" cy="5601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600"/>
              <a:buFont typeface="Arial"/>
              <a:buNone/>
              <a:defRPr sz="3600" b="0" i="0" u="none" strike="noStrike" cap="none">
                <a:solidFill>
                  <a:srgbClr val="00275C"/>
                </a:solidFill>
                <a:latin typeface="Calibri"/>
                <a:ea typeface="Calibri"/>
                <a:cs typeface="Calibri"/>
                <a:sym typeface="Calibri"/>
              </a:defRPr>
            </a:lvl1pPr>
            <a:lvl2pPr marR="0" lvl="1"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9pPr>
          </a:lstStyle>
          <a:p>
            <a:endParaRPr/>
          </a:p>
        </p:txBody>
      </p:sp>
      <p:sp>
        <p:nvSpPr>
          <p:cNvPr id="129" name="Google Shape;129;p20"/>
          <p:cNvSpPr txBox="1">
            <a:spLocks noGrp="1"/>
          </p:cNvSpPr>
          <p:nvPr>
            <p:ph type="body" idx="1"/>
          </p:nvPr>
        </p:nvSpPr>
        <p:spPr>
          <a:xfrm>
            <a:off x="457200" y="1183005"/>
            <a:ext cx="3977700" cy="33948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Calibri"/>
                <a:ea typeface="Calibri"/>
                <a:cs typeface="Calibri"/>
                <a:sym typeface="Calibri"/>
              </a:defRPr>
            </a:lvl9pPr>
          </a:lstStyle>
          <a:p>
            <a:endParaRPr/>
          </a:p>
        </p:txBody>
      </p:sp>
      <p:sp>
        <p:nvSpPr>
          <p:cNvPr id="130" name="Google Shape;130;p20"/>
          <p:cNvSpPr txBox="1">
            <a:spLocks noGrp="1"/>
          </p:cNvSpPr>
          <p:nvPr>
            <p:ph type="body" idx="2"/>
          </p:nvPr>
        </p:nvSpPr>
        <p:spPr>
          <a:xfrm>
            <a:off x="4709160" y="1183005"/>
            <a:ext cx="3977700" cy="33948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Calibri"/>
                <a:ea typeface="Calibri"/>
                <a:cs typeface="Calibri"/>
                <a:sym typeface="Calibri"/>
              </a:defRPr>
            </a:lvl9pPr>
          </a:lstStyle>
          <a:p>
            <a:endParaRPr/>
          </a:p>
        </p:txBody>
      </p:sp>
      <p:sp>
        <p:nvSpPr>
          <p:cNvPr id="131" name="Google Shape;131;p20"/>
          <p:cNvSpPr txBox="1">
            <a:spLocks noGrp="1"/>
          </p:cNvSpPr>
          <p:nvPr>
            <p:ph type="ftr" idx="11"/>
          </p:nvPr>
        </p:nvSpPr>
        <p:spPr>
          <a:xfrm>
            <a:off x="3108960" y="4783455"/>
            <a:ext cx="2925900" cy="257100"/>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9pPr>
          </a:lstStyle>
          <a:p>
            <a:endParaRPr/>
          </a:p>
        </p:txBody>
      </p:sp>
      <p:sp>
        <p:nvSpPr>
          <p:cNvPr id="132" name="Google Shape;132;p20"/>
          <p:cNvSpPr txBox="1">
            <a:spLocks noGrp="1"/>
          </p:cNvSpPr>
          <p:nvPr>
            <p:ph type="dt" idx="10"/>
          </p:nvPr>
        </p:nvSpPr>
        <p:spPr>
          <a:xfrm>
            <a:off x="457200" y="4783455"/>
            <a:ext cx="2103000" cy="2571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9pPr>
          </a:lstStyle>
          <a:p>
            <a:endParaRPr/>
          </a:p>
        </p:txBody>
      </p:sp>
      <p:sp>
        <p:nvSpPr>
          <p:cNvPr id="133" name="Google Shape;133;p20"/>
          <p:cNvSpPr txBox="1">
            <a:spLocks noGrp="1"/>
          </p:cNvSpPr>
          <p:nvPr>
            <p:ph type="sldNum" idx="12"/>
          </p:nvPr>
        </p:nvSpPr>
        <p:spPr>
          <a:xfrm>
            <a:off x="6583681" y="4783455"/>
            <a:ext cx="2103000" cy="2571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1 2 2">
  <p:cSld name="Section Header 1 2 2">
    <p:bg>
      <p:bgPr>
        <a:solidFill>
          <a:srgbClr val="AB0520"/>
        </a:solidFill>
        <a:effectLst/>
      </p:bgPr>
    </p:bg>
    <p:spTree>
      <p:nvGrpSpPr>
        <p:cNvPr id="1" name="Shape 14"/>
        <p:cNvGrpSpPr/>
        <p:nvPr/>
      </p:nvGrpSpPr>
      <p:grpSpPr>
        <a:xfrm>
          <a:off x="0" y="0"/>
          <a:ext cx="0" cy="0"/>
          <a:chOff x="0" y="0"/>
          <a:chExt cx="0" cy="0"/>
        </a:xfrm>
      </p:grpSpPr>
      <p:sp>
        <p:nvSpPr>
          <p:cNvPr id="15" name="Google Shape;15;p3"/>
          <p:cNvSpPr/>
          <p:nvPr/>
        </p:nvSpPr>
        <p:spPr>
          <a:xfrm>
            <a:off x="3648075" y="-9525"/>
            <a:ext cx="5496000" cy="5173500"/>
          </a:xfrm>
          <a:prstGeom prst="rect">
            <a:avLst/>
          </a:prstGeom>
          <a:solidFill>
            <a:srgbClr val="0027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3"/>
          <p:cNvSpPr/>
          <p:nvPr/>
        </p:nvSpPr>
        <p:spPr>
          <a:xfrm>
            <a:off x="0" y="4804350"/>
            <a:ext cx="5953200" cy="45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 name="Google Shape;17;p3"/>
          <p:cNvSpPr/>
          <p:nvPr/>
        </p:nvSpPr>
        <p:spPr>
          <a:xfrm>
            <a:off x="6997373" y="4804350"/>
            <a:ext cx="2146500" cy="45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 name="Google Shape;18;p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9" name="Google Shape;19;p3"/>
          <p:cNvPicPr preferRelativeResize="0"/>
          <p:nvPr/>
        </p:nvPicPr>
        <p:blipFill rotWithShape="1">
          <a:blip r:embed="rId2">
            <a:alphaModFix/>
          </a:blip>
          <a:srcRect/>
          <a:stretch/>
        </p:blipFill>
        <p:spPr>
          <a:xfrm>
            <a:off x="6208445" y="4444583"/>
            <a:ext cx="533682" cy="500533"/>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1 2 2">
  <p:cSld name="Blank 1 2">
    <p:bg>
      <p:bgPr>
        <a:solidFill>
          <a:schemeClr val="lt1"/>
        </a:solidFill>
        <a:effectLst/>
      </p:bgPr>
    </p:bg>
    <p:spTree>
      <p:nvGrpSpPr>
        <p:cNvPr id="1" name="Shape 134"/>
        <p:cNvGrpSpPr/>
        <p:nvPr/>
      </p:nvGrpSpPr>
      <p:grpSpPr>
        <a:xfrm>
          <a:off x="0" y="0"/>
          <a:ext cx="0" cy="0"/>
          <a:chOff x="0" y="0"/>
          <a:chExt cx="0" cy="0"/>
        </a:xfrm>
      </p:grpSpPr>
      <p:sp>
        <p:nvSpPr>
          <p:cNvPr id="135" name="Google Shape;135;p2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1">
  <p:cSld name="Title Only">
    <p:spTree>
      <p:nvGrpSpPr>
        <p:cNvPr id="1" name="Shape 136"/>
        <p:cNvGrpSpPr/>
        <p:nvPr/>
      </p:nvGrpSpPr>
      <p:grpSpPr>
        <a:xfrm>
          <a:off x="0" y="0"/>
          <a:ext cx="0" cy="0"/>
          <a:chOff x="0" y="0"/>
          <a:chExt cx="0" cy="0"/>
        </a:xfrm>
      </p:grpSpPr>
      <p:pic>
        <p:nvPicPr>
          <p:cNvPr id="137" name="Google Shape;137;p22"/>
          <p:cNvPicPr preferRelativeResize="0"/>
          <p:nvPr/>
        </p:nvPicPr>
        <p:blipFill rotWithShape="1">
          <a:blip r:embed="rId2">
            <a:alphaModFix/>
          </a:blip>
          <a:srcRect/>
          <a:stretch/>
        </p:blipFill>
        <p:spPr>
          <a:xfrm>
            <a:off x="1589" y="1192"/>
            <a:ext cx="1587" cy="1191"/>
          </a:xfrm>
          <a:prstGeom prst="rect">
            <a:avLst/>
          </a:prstGeom>
          <a:noFill/>
          <a:ln>
            <a:noFill/>
          </a:ln>
        </p:spPr>
      </p:pic>
      <p:sp>
        <p:nvSpPr>
          <p:cNvPr id="138" name="Google Shape;138;p22"/>
          <p:cNvSpPr txBox="1">
            <a:spLocks noGrp="1"/>
          </p:cNvSpPr>
          <p:nvPr>
            <p:ph type="title"/>
          </p:nvPr>
        </p:nvSpPr>
        <p:spPr>
          <a:xfrm>
            <a:off x="2826521" y="457544"/>
            <a:ext cx="6143700" cy="2307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pos="5617">
          <p15:clr>
            <a:srgbClr val="F26B43"/>
          </p15:clr>
        </p15:guide>
        <p15:guide id="2" pos="76">
          <p15:clr>
            <a:srgbClr val="F26B43"/>
          </p15:clr>
        </p15:guide>
        <p15:guide id="3" orient="horz" pos="437">
          <p15:clr>
            <a:srgbClr val="F26B43"/>
          </p15:clr>
        </p15:guide>
        <p15:guide id="4" orient="horz" pos="2993">
          <p15:clr>
            <a:srgbClr val="F26B43"/>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Blank 2">
  <p:cSld name="Blank">
    <p:bg>
      <p:bgPr>
        <a:solidFill>
          <a:schemeClr val="lt1"/>
        </a:solidFill>
        <a:effectLst/>
      </p:bgPr>
    </p:bg>
    <p:spTree>
      <p:nvGrpSpPr>
        <p:cNvPr id="1" name="Shape 139"/>
        <p:cNvGrpSpPr/>
        <p:nvPr/>
      </p:nvGrpSpPr>
      <p:grpSpPr>
        <a:xfrm>
          <a:off x="0" y="0"/>
          <a:ext cx="0" cy="0"/>
          <a:chOff x="0" y="0"/>
          <a:chExt cx="0" cy="0"/>
        </a:xfrm>
      </p:grpSpPr>
      <p:sp>
        <p:nvSpPr>
          <p:cNvPr id="140" name="Google Shape;140;p23"/>
          <p:cNvSpPr/>
          <p:nvPr/>
        </p:nvSpPr>
        <p:spPr>
          <a:xfrm>
            <a:off x="3148" y="0"/>
            <a:ext cx="9144476" cy="5145465"/>
          </a:xfrm>
          <a:custGeom>
            <a:avLst/>
            <a:gdLst/>
            <a:ahLst/>
            <a:cxnLst/>
            <a:rect l="l" t="t" r="r" b="b"/>
            <a:pathLst>
              <a:path w="20097750" h="11308715" extrusionOk="0">
                <a:moveTo>
                  <a:pt x="0" y="11308556"/>
                </a:moveTo>
                <a:lnTo>
                  <a:pt x="20097178" y="11308556"/>
                </a:lnTo>
                <a:lnTo>
                  <a:pt x="20097178" y="0"/>
                </a:lnTo>
                <a:lnTo>
                  <a:pt x="0" y="0"/>
                </a:lnTo>
                <a:lnTo>
                  <a:pt x="0" y="11308556"/>
                </a:lnTo>
                <a:close/>
              </a:path>
            </a:pathLst>
          </a:custGeom>
          <a:solidFill>
            <a:srgbClr val="00275B"/>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41" name="Google Shape;141;p23"/>
          <p:cNvSpPr txBox="1">
            <a:spLocks noGrp="1"/>
          </p:cNvSpPr>
          <p:nvPr>
            <p:ph type="ftr" idx="11"/>
          </p:nvPr>
        </p:nvSpPr>
        <p:spPr>
          <a:xfrm>
            <a:off x="3108960" y="4783455"/>
            <a:ext cx="2925900" cy="257100"/>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9pPr>
          </a:lstStyle>
          <a:p>
            <a:endParaRPr/>
          </a:p>
        </p:txBody>
      </p:sp>
      <p:sp>
        <p:nvSpPr>
          <p:cNvPr id="142" name="Google Shape;142;p23"/>
          <p:cNvSpPr txBox="1">
            <a:spLocks noGrp="1"/>
          </p:cNvSpPr>
          <p:nvPr>
            <p:ph type="dt" idx="10"/>
          </p:nvPr>
        </p:nvSpPr>
        <p:spPr>
          <a:xfrm>
            <a:off x="457200" y="4783455"/>
            <a:ext cx="2103000" cy="2571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9pPr>
          </a:lstStyle>
          <a:p>
            <a:endParaRPr/>
          </a:p>
        </p:txBody>
      </p:sp>
      <p:sp>
        <p:nvSpPr>
          <p:cNvPr id="143" name="Google Shape;143;p23"/>
          <p:cNvSpPr txBox="1">
            <a:spLocks noGrp="1"/>
          </p:cNvSpPr>
          <p:nvPr>
            <p:ph type="sldNum" idx="12"/>
          </p:nvPr>
        </p:nvSpPr>
        <p:spPr>
          <a:xfrm>
            <a:off x="6583681" y="4783455"/>
            <a:ext cx="2103000" cy="2571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 Content 2">
  <p:cSld name="Two Content_2">
    <p:spTree>
      <p:nvGrpSpPr>
        <p:cNvPr id="1" name="Shape 144"/>
        <p:cNvGrpSpPr/>
        <p:nvPr/>
      </p:nvGrpSpPr>
      <p:grpSpPr>
        <a:xfrm>
          <a:off x="0" y="0"/>
          <a:ext cx="0" cy="0"/>
          <a:chOff x="0" y="0"/>
          <a:chExt cx="0" cy="0"/>
        </a:xfrm>
      </p:grpSpPr>
      <p:sp>
        <p:nvSpPr>
          <p:cNvPr id="145" name="Google Shape;145;p24"/>
          <p:cNvSpPr txBox="1">
            <a:spLocks noGrp="1"/>
          </p:cNvSpPr>
          <p:nvPr>
            <p:ph type="title"/>
          </p:nvPr>
        </p:nvSpPr>
        <p:spPr>
          <a:xfrm>
            <a:off x="3816011" y="1545847"/>
            <a:ext cx="4602900" cy="5601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600"/>
              <a:buFont typeface="Arial"/>
              <a:buNone/>
              <a:defRPr sz="3600" b="0" i="0" u="none" strike="noStrike" cap="none">
                <a:solidFill>
                  <a:srgbClr val="00275C"/>
                </a:solidFill>
                <a:latin typeface="Calibri"/>
                <a:ea typeface="Calibri"/>
                <a:cs typeface="Calibri"/>
                <a:sym typeface="Calibri"/>
              </a:defRPr>
            </a:lvl1pPr>
            <a:lvl2pPr marR="0" lvl="1"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9pPr>
          </a:lstStyle>
          <a:p>
            <a:endParaRPr/>
          </a:p>
        </p:txBody>
      </p:sp>
      <p:sp>
        <p:nvSpPr>
          <p:cNvPr id="146" name="Google Shape;146;p24"/>
          <p:cNvSpPr txBox="1">
            <a:spLocks noGrp="1"/>
          </p:cNvSpPr>
          <p:nvPr>
            <p:ph type="body" idx="1"/>
          </p:nvPr>
        </p:nvSpPr>
        <p:spPr>
          <a:xfrm>
            <a:off x="457200" y="1183005"/>
            <a:ext cx="3977700" cy="33948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Calibri"/>
                <a:ea typeface="Calibri"/>
                <a:cs typeface="Calibri"/>
                <a:sym typeface="Calibri"/>
              </a:defRPr>
            </a:lvl9pPr>
          </a:lstStyle>
          <a:p>
            <a:endParaRPr/>
          </a:p>
        </p:txBody>
      </p:sp>
      <p:sp>
        <p:nvSpPr>
          <p:cNvPr id="147" name="Google Shape;147;p24"/>
          <p:cNvSpPr txBox="1">
            <a:spLocks noGrp="1"/>
          </p:cNvSpPr>
          <p:nvPr>
            <p:ph type="body" idx="2"/>
          </p:nvPr>
        </p:nvSpPr>
        <p:spPr>
          <a:xfrm>
            <a:off x="4709160" y="1183005"/>
            <a:ext cx="3977700" cy="33948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Calibri"/>
                <a:ea typeface="Calibri"/>
                <a:cs typeface="Calibri"/>
                <a:sym typeface="Calibri"/>
              </a:defRPr>
            </a:lvl9pPr>
          </a:lstStyle>
          <a:p>
            <a:endParaRPr/>
          </a:p>
        </p:txBody>
      </p:sp>
      <p:sp>
        <p:nvSpPr>
          <p:cNvPr id="148" name="Google Shape;148;p24"/>
          <p:cNvSpPr txBox="1">
            <a:spLocks noGrp="1"/>
          </p:cNvSpPr>
          <p:nvPr>
            <p:ph type="ftr" idx="11"/>
          </p:nvPr>
        </p:nvSpPr>
        <p:spPr>
          <a:xfrm>
            <a:off x="3108960" y="4783455"/>
            <a:ext cx="2925900" cy="257100"/>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9pPr>
          </a:lstStyle>
          <a:p>
            <a:endParaRPr/>
          </a:p>
        </p:txBody>
      </p:sp>
      <p:sp>
        <p:nvSpPr>
          <p:cNvPr id="149" name="Google Shape;149;p24"/>
          <p:cNvSpPr txBox="1">
            <a:spLocks noGrp="1"/>
          </p:cNvSpPr>
          <p:nvPr>
            <p:ph type="dt" idx="10"/>
          </p:nvPr>
        </p:nvSpPr>
        <p:spPr>
          <a:xfrm>
            <a:off x="457200" y="4783455"/>
            <a:ext cx="2103000" cy="2571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9pPr>
          </a:lstStyle>
          <a:p>
            <a:endParaRPr/>
          </a:p>
        </p:txBody>
      </p:sp>
      <p:sp>
        <p:nvSpPr>
          <p:cNvPr id="150" name="Google Shape;150;p24"/>
          <p:cNvSpPr txBox="1">
            <a:spLocks noGrp="1"/>
          </p:cNvSpPr>
          <p:nvPr>
            <p:ph type="sldNum" idx="12"/>
          </p:nvPr>
        </p:nvSpPr>
        <p:spPr>
          <a:xfrm>
            <a:off x="6583681" y="4783455"/>
            <a:ext cx="2103000" cy="2571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1 1 2">
  <p:cSld name="Blank 1 1">
    <p:bg>
      <p:bgPr>
        <a:solidFill>
          <a:schemeClr val="lt1"/>
        </a:solidFill>
        <a:effectLst/>
      </p:bgPr>
    </p:bg>
    <p:spTree>
      <p:nvGrpSpPr>
        <p:cNvPr id="1" name="Shape 151"/>
        <p:cNvGrpSpPr/>
        <p:nvPr/>
      </p:nvGrpSpPr>
      <p:grpSpPr>
        <a:xfrm>
          <a:off x="0" y="0"/>
          <a:ext cx="0" cy="0"/>
          <a:chOff x="0" y="0"/>
          <a:chExt cx="0" cy="0"/>
        </a:xfrm>
      </p:grpSpPr>
      <p:sp>
        <p:nvSpPr>
          <p:cNvPr id="152" name="Google Shape;152;p2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_2">
  <p:cSld name="BLANK_2">
    <p:spTree>
      <p:nvGrpSpPr>
        <p:cNvPr id="1" name="Shape 153"/>
        <p:cNvGrpSpPr/>
        <p:nvPr/>
      </p:nvGrpSpPr>
      <p:grpSpPr>
        <a:xfrm>
          <a:off x="0" y="0"/>
          <a:ext cx="0" cy="0"/>
          <a:chOff x="0" y="0"/>
          <a:chExt cx="0" cy="0"/>
        </a:xfrm>
      </p:grpSpPr>
      <p:sp>
        <p:nvSpPr>
          <p:cNvPr id="154" name="Google Shape;154;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5"/>
        <p:cNvGrpSpPr/>
        <p:nvPr/>
      </p:nvGrpSpPr>
      <p:grpSpPr>
        <a:xfrm>
          <a:off x="0" y="0"/>
          <a:ext cx="0" cy="0"/>
          <a:chOff x="0" y="0"/>
          <a:chExt cx="0" cy="0"/>
        </a:xfrm>
      </p:grpSpPr>
      <p:sp>
        <p:nvSpPr>
          <p:cNvPr id="156" name="Google Shape;156;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57" name="Google Shape;157;p2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58" name="Google Shape;158;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3"/>
        <p:cNvGrpSpPr/>
        <p:nvPr/>
      </p:nvGrpSpPr>
      <p:grpSpPr>
        <a:xfrm>
          <a:off x="0" y="0"/>
          <a:ext cx="0" cy="0"/>
          <a:chOff x="0" y="0"/>
          <a:chExt cx="0" cy="0"/>
        </a:xfrm>
      </p:grpSpPr>
      <p:sp>
        <p:nvSpPr>
          <p:cNvPr id="164" name="Google Shape;164;p29"/>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65" name="Google Shape;165;p29"/>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66" name="Google Shape;166;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7"/>
        <p:cNvGrpSpPr/>
        <p:nvPr/>
      </p:nvGrpSpPr>
      <p:grpSpPr>
        <a:xfrm>
          <a:off x="0" y="0"/>
          <a:ext cx="0" cy="0"/>
          <a:chOff x="0" y="0"/>
          <a:chExt cx="0" cy="0"/>
        </a:xfrm>
      </p:grpSpPr>
      <p:sp>
        <p:nvSpPr>
          <p:cNvPr id="168" name="Google Shape;168;p3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9" name="Google Shape;169;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0"/>
        <p:cNvGrpSpPr/>
        <p:nvPr/>
      </p:nvGrpSpPr>
      <p:grpSpPr>
        <a:xfrm>
          <a:off x="0" y="0"/>
          <a:ext cx="0" cy="0"/>
          <a:chOff x="0" y="0"/>
          <a:chExt cx="0" cy="0"/>
        </a:xfrm>
      </p:grpSpPr>
      <p:sp>
        <p:nvSpPr>
          <p:cNvPr id="171" name="Google Shape;171;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2" name="Google Shape;172;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73" name="Google Shape;173;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0"/>
        <p:cNvGrpSpPr/>
        <p:nvPr/>
      </p:nvGrpSpPr>
      <p:grpSpPr>
        <a:xfrm>
          <a:off x="0" y="0"/>
          <a:ext cx="0" cy="0"/>
          <a:chOff x="0" y="0"/>
          <a:chExt cx="0" cy="0"/>
        </a:xfrm>
      </p:grpSpPr>
      <p:pic>
        <p:nvPicPr>
          <p:cNvPr id="21" name="Google Shape;21;p4"/>
          <p:cNvPicPr preferRelativeResize="0"/>
          <p:nvPr/>
        </p:nvPicPr>
        <p:blipFill rotWithShape="1">
          <a:blip r:embed="rId2">
            <a:alphaModFix/>
          </a:blip>
          <a:srcRect/>
          <a:stretch/>
        </p:blipFill>
        <p:spPr>
          <a:xfrm>
            <a:off x="4305158" y="4444583"/>
            <a:ext cx="533682" cy="500533"/>
          </a:xfrm>
          <a:prstGeom prst="rect">
            <a:avLst/>
          </a:prstGeom>
          <a:noFill/>
          <a:ln>
            <a:noFill/>
          </a:ln>
        </p:spPr>
      </p:pic>
      <p:sp>
        <p:nvSpPr>
          <p:cNvPr id="22" name="Google Shape;22;p4"/>
          <p:cNvSpPr/>
          <p:nvPr/>
        </p:nvSpPr>
        <p:spPr>
          <a:xfrm>
            <a:off x="-5" y="4804350"/>
            <a:ext cx="4154400" cy="45600"/>
          </a:xfrm>
          <a:prstGeom prst="rect">
            <a:avLst/>
          </a:prstGeom>
          <a:solidFill>
            <a:srgbClr val="BD20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3" name="Google Shape;23;p4"/>
          <p:cNvSpPr/>
          <p:nvPr/>
        </p:nvSpPr>
        <p:spPr>
          <a:xfrm>
            <a:off x="4968545" y="4804350"/>
            <a:ext cx="4154400" cy="45600"/>
          </a:xfrm>
          <a:prstGeom prst="rect">
            <a:avLst/>
          </a:prstGeom>
          <a:solidFill>
            <a:srgbClr val="BD20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4" name="Google Shape;24;p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4"/>
        <p:cNvGrpSpPr/>
        <p:nvPr/>
      </p:nvGrpSpPr>
      <p:grpSpPr>
        <a:xfrm>
          <a:off x="0" y="0"/>
          <a:ext cx="0" cy="0"/>
          <a:chOff x="0" y="0"/>
          <a:chExt cx="0" cy="0"/>
        </a:xfrm>
      </p:grpSpPr>
      <p:sp>
        <p:nvSpPr>
          <p:cNvPr id="175" name="Google Shape;175;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6" name="Google Shape;176;p3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77" name="Google Shape;177;p32"/>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78" name="Google Shape;178;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9"/>
        <p:cNvGrpSpPr/>
        <p:nvPr/>
      </p:nvGrpSpPr>
      <p:grpSpPr>
        <a:xfrm>
          <a:off x="0" y="0"/>
          <a:ext cx="0" cy="0"/>
          <a:chOff x="0" y="0"/>
          <a:chExt cx="0" cy="0"/>
        </a:xfrm>
      </p:grpSpPr>
      <p:sp>
        <p:nvSpPr>
          <p:cNvPr id="180" name="Google Shape;180;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1" name="Google Shape;181;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82"/>
        <p:cNvGrpSpPr/>
        <p:nvPr/>
      </p:nvGrpSpPr>
      <p:grpSpPr>
        <a:xfrm>
          <a:off x="0" y="0"/>
          <a:ext cx="0" cy="0"/>
          <a:chOff x="0" y="0"/>
          <a:chExt cx="0" cy="0"/>
        </a:xfrm>
      </p:grpSpPr>
      <p:sp>
        <p:nvSpPr>
          <p:cNvPr id="183" name="Google Shape;183;p34"/>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84" name="Google Shape;184;p34"/>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85" name="Google Shape;185;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86"/>
        <p:cNvGrpSpPr/>
        <p:nvPr/>
      </p:nvGrpSpPr>
      <p:grpSpPr>
        <a:xfrm>
          <a:off x="0" y="0"/>
          <a:ext cx="0" cy="0"/>
          <a:chOff x="0" y="0"/>
          <a:chExt cx="0" cy="0"/>
        </a:xfrm>
      </p:grpSpPr>
      <p:sp>
        <p:nvSpPr>
          <p:cNvPr id="187" name="Google Shape;187;p35"/>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88" name="Google Shape;188;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89"/>
        <p:cNvGrpSpPr/>
        <p:nvPr/>
      </p:nvGrpSpPr>
      <p:grpSpPr>
        <a:xfrm>
          <a:off x="0" y="0"/>
          <a:ext cx="0" cy="0"/>
          <a:chOff x="0" y="0"/>
          <a:chExt cx="0" cy="0"/>
        </a:xfrm>
      </p:grpSpPr>
      <p:sp>
        <p:nvSpPr>
          <p:cNvPr id="190" name="Google Shape;190;p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6"/>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92" name="Google Shape;192;p36"/>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93" name="Google Shape;193;p36"/>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4" name="Google Shape;194;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95"/>
        <p:cNvGrpSpPr/>
        <p:nvPr/>
      </p:nvGrpSpPr>
      <p:grpSpPr>
        <a:xfrm>
          <a:off x="0" y="0"/>
          <a:ext cx="0" cy="0"/>
          <a:chOff x="0" y="0"/>
          <a:chExt cx="0" cy="0"/>
        </a:xfrm>
      </p:grpSpPr>
      <p:sp>
        <p:nvSpPr>
          <p:cNvPr id="196" name="Google Shape;196;p37"/>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197" name="Google Shape;197;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98"/>
        <p:cNvGrpSpPr/>
        <p:nvPr/>
      </p:nvGrpSpPr>
      <p:grpSpPr>
        <a:xfrm>
          <a:off x="0" y="0"/>
          <a:ext cx="0" cy="0"/>
          <a:chOff x="0" y="0"/>
          <a:chExt cx="0" cy="0"/>
        </a:xfrm>
      </p:grpSpPr>
      <p:sp>
        <p:nvSpPr>
          <p:cNvPr id="199" name="Google Shape;199;p38"/>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00" name="Google Shape;200;p38"/>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201" name="Google Shape;201;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2"/>
        <p:cNvGrpSpPr/>
        <p:nvPr/>
      </p:nvGrpSpPr>
      <p:grpSpPr>
        <a:xfrm>
          <a:off x="0" y="0"/>
          <a:ext cx="0" cy="0"/>
          <a:chOff x="0" y="0"/>
          <a:chExt cx="0" cy="0"/>
        </a:xfrm>
      </p:grpSpPr>
      <p:sp>
        <p:nvSpPr>
          <p:cNvPr id="203" name="Google Shape;203;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ustom layout 3">
  <p:cSld name="AUTOLAYOUT_10">
    <p:bg>
      <p:bgPr>
        <a:solidFill>
          <a:srgbClr val="FFFFFF"/>
        </a:solidFill>
        <a:effectLst/>
      </p:bgPr>
    </p:bg>
    <p:spTree>
      <p:nvGrpSpPr>
        <p:cNvPr id="1" name="Shape 204"/>
        <p:cNvGrpSpPr/>
        <p:nvPr/>
      </p:nvGrpSpPr>
      <p:grpSpPr>
        <a:xfrm>
          <a:off x="0" y="0"/>
          <a:ext cx="0" cy="0"/>
          <a:chOff x="0" y="0"/>
          <a:chExt cx="0" cy="0"/>
        </a:xfrm>
      </p:grpSpPr>
      <p:sp>
        <p:nvSpPr>
          <p:cNvPr id="205" name="Google Shape;205;p40"/>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0"/>
          <p:cNvSpPr/>
          <p:nvPr/>
        </p:nvSpPr>
        <p:spPr>
          <a:xfrm>
            <a:off x="3047975" y="2571750"/>
            <a:ext cx="3048000" cy="25716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0"/>
          <p:cNvSpPr/>
          <p:nvPr/>
        </p:nvSpPr>
        <p:spPr>
          <a:xfrm>
            <a:off x="-25" y="0"/>
            <a:ext cx="3048000" cy="5143500"/>
          </a:xfrm>
          <a:prstGeom prst="rect">
            <a:avLst/>
          </a:prstGeom>
          <a:solidFill>
            <a:srgbClr val="E06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0"/>
          <p:cNvSpPr/>
          <p:nvPr/>
        </p:nvSpPr>
        <p:spPr>
          <a:xfrm>
            <a:off x="6095975" y="0"/>
            <a:ext cx="3048000" cy="25716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0"/>
          <p:cNvSpPr txBox="1">
            <a:spLocks noGrp="1"/>
          </p:cNvSpPr>
          <p:nvPr>
            <p:ph type="title"/>
          </p:nvPr>
        </p:nvSpPr>
        <p:spPr>
          <a:xfrm>
            <a:off x="326350" y="283350"/>
            <a:ext cx="2395200" cy="45768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2400" b="1">
                <a:solidFill>
                  <a:srgbClr val="FFFFFF"/>
                </a:solidFill>
              </a:defRPr>
            </a:lvl1pPr>
            <a:lvl2pPr lvl="1" algn="ctr" rtl="0">
              <a:lnSpc>
                <a:spcPct val="100000"/>
              </a:lnSpc>
              <a:spcBef>
                <a:spcPts val="0"/>
              </a:spcBef>
              <a:spcAft>
                <a:spcPts val="0"/>
              </a:spcAft>
              <a:buNone/>
              <a:defRPr sz="2400" b="1">
                <a:solidFill>
                  <a:srgbClr val="FFFFFF"/>
                </a:solidFill>
              </a:defRPr>
            </a:lvl2pPr>
            <a:lvl3pPr lvl="2" algn="ctr" rtl="0">
              <a:lnSpc>
                <a:spcPct val="100000"/>
              </a:lnSpc>
              <a:spcBef>
                <a:spcPts val="0"/>
              </a:spcBef>
              <a:spcAft>
                <a:spcPts val="0"/>
              </a:spcAft>
              <a:buNone/>
              <a:defRPr sz="2400" b="1">
                <a:solidFill>
                  <a:srgbClr val="FFFFFF"/>
                </a:solidFill>
              </a:defRPr>
            </a:lvl3pPr>
            <a:lvl4pPr lvl="3" algn="ctr" rtl="0">
              <a:lnSpc>
                <a:spcPct val="100000"/>
              </a:lnSpc>
              <a:spcBef>
                <a:spcPts val="0"/>
              </a:spcBef>
              <a:spcAft>
                <a:spcPts val="0"/>
              </a:spcAft>
              <a:buNone/>
              <a:defRPr sz="2400" b="1">
                <a:solidFill>
                  <a:srgbClr val="FFFFFF"/>
                </a:solidFill>
              </a:defRPr>
            </a:lvl4pPr>
            <a:lvl5pPr lvl="4" algn="ctr" rtl="0">
              <a:lnSpc>
                <a:spcPct val="100000"/>
              </a:lnSpc>
              <a:spcBef>
                <a:spcPts val="0"/>
              </a:spcBef>
              <a:spcAft>
                <a:spcPts val="0"/>
              </a:spcAft>
              <a:buNone/>
              <a:defRPr sz="2400" b="1">
                <a:solidFill>
                  <a:srgbClr val="FFFFFF"/>
                </a:solidFill>
              </a:defRPr>
            </a:lvl5pPr>
            <a:lvl6pPr lvl="5" algn="ctr" rtl="0">
              <a:lnSpc>
                <a:spcPct val="100000"/>
              </a:lnSpc>
              <a:spcBef>
                <a:spcPts val="0"/>
              </a:spcBef>
              <a:spcAft>
                <a:spcPts val="0"/>
              </a:spcAft>
              <a:buNone/>
              <a:defRPr sz="2400" b="1">
                <a:solidFill>
                  <a:srgbClr val="FFFFFF"/>
                </a:solidFill>
              </a:defRPr>
            </a:lvl6pPr>
            <a:lvl7pPr lvl="6" algn="ctr" rtl="0">
              <a:lnSpc>
                <a:spcPct val="100000"/>
              </a:lnSpc>
              <a:spcBef>
                <a:spcPts val="0"/>
              </a:spcBef>
              <a:spcAft>
                <a:spcPts val="0"/>
              </a:spcAft>
              <a:buNone/>
              <a:defRPr sz="2400" b="1">
                <a:solidFill>
                  <a:srgbClr val="FFFFFF"/>
                </a:solidFill>
              </a:defRPr>
            </a:lvl7pPr>
            <a:lvl8pPr lvl="7" algn="ctr" rtl="0">
              <a:lnSpc>
                <a:spcPct val="100000"/>
              </a:lnSpc>
              <a:spcBef>
                <a:spcPts val="0"/>
              </a:spcBef>
              <a:spcAft>
                <a:spcPts val="0"/>
              </a:spcAft>
              <a:buNone/>
              <a:defRPr sz="2400" b="1">
                <a:solidFill>
                  <a:srgbClr val="FFFFFF"/>
                </a:solidFill>
              </a:defRPr>
            </a:lvl8pPr>
            <a:lvl9pPr lvl="8" algn="ctr" rtl="0">
              <a:lnSpc>
                <a:spcPct val="100000"/>
              </a:lnSpc>
              <a:spcBef>
                <a:spcPts val="0"/>
              </a:spcBef>
              <a:spcAft>
                <a:spcPts val="0"/>
              </a:spcAft>
              <a:buNone/>
              <a:defRPr sz="2400" b="1">
                <a:solidFill>
                  <a:srgbClr val="FFFFFF"/>
                </a:solidFill>
              </a:defRPr>
            </a:lvl9pPr>
          </a:lstStyle>
          <a:p>
            <a:endParaRPr/>
          </a:p>
        </p:txBody>
      </p:sp>
      <p:sp>
        <p:nvSpPr>
          <p:cNvPr id="210" name="Google Shape;210;p40"/>
          <p:cNvSpPr txBox="1">
            <a:spLocks noGrp="1"/>
          </p:cNvSpPr>
          <p:nvPr>
            <p:ph type="body" idx="1"/>
          </p:nvPr>
        </p:nvSpPr>
        <p:spPr>
          <a:xfrm>
            <a:off x="3374375" y="283350"/>
            <a:ext cx="2395200" cy="1702500"/>
          </a:xfrm>
          <a:prstGeom prst="rect">
            <a:avLst/>
          </a:prstGeom>
          <a:noFill/>
        </p:spPr>
        <p:txBody>
          <a:bodyPr spcFirstLastPara="1" wrap="square" lIns="91425" tIns="91425" rIns="91425" bIns="91425" anchor="t" anchorCtr="0">
            <a:noAutofit/>
          </a:bodyPr>
          <a:lstStyle>
            <a:lvl1pPr marL="457200" lvl="0" indent="-304800" algn="l" rtl="0">
              <a:lnSpc>
                <a:spcPct val="115000"/>
              </a:lnSpc>
              <a:spcBef>
                <a:spcPts val="0"/>
              </a:spcBef>
              <a:spcAft>
                <a:spcPts val="0"/>
              </a:spcAft>
              <a:buClr>
                <a:srgbClr val="434343"/>
              </a:buClr>
              <a:buSzPts val="1200"/>
              <a:buChar char="●"/>
              <a:defRPr sz="1200">
                <a:solidFill>
                  <a:srgbClr val="434343"/>
                </a:solidFill>
              </a:defRPr>
            </a:lvl1pPr>
            <a:lvl2pPr marL="914400" lvl="1" indent="-304800" algn="l" rtl="0">
              <a:lnSpc>
                <a:spcPct val="115000"/>
              </a:lnSpc>
              <a:spcBef>
                <a:spcPts val="1600"/>
              </a:spcBef>
              <a:spcAft>
                <a:spcPts val="0"/>
              </a:spcAft>
              <a:buClr>
                <a:srgbClr val="434343"/>
              </a:buClr>
              <a:buSzPts val="1200"/>
              <a:buChar char="○"/>
              <a:defRPr sz="1200">
                <a:solidFill>
                  <a:srgbClr val="434343"/>
                </a:solidFill>
              </a:defRPr>
            </a:lvl2pPr>
            <a:lvl3pPr marL="1371600" lvl="2" indent="-304800" algn="l" rtl="0">
              <a:lnSpc>
                <a:spcPct val="115000"/>
              </a:lnSpc>
              <a:spcBef>
                <a:spcPts val="1600"/>
              </a:spcBef>
              <a:spcAft>
                <a:spcPts val="0"/>
              </a:spcAft>
              <a:buClr>
                <a:srgbClr val="434343"/>
              </a:buClr>
              <a:buSzPts val="1200"/>
              <a:buChar char="■"/>
              <a:defRPr sz="1200">
                <a:solidFill>
                  <a:srgbClr val="434343"/>
                </a:solidFill>
              </a:defRPr>
            </a:lvl3pPr>
            <a:lvl4pPr marL="1828800" lvl="3" indent="-304800" algn="l" rtl="0">
              <a:lnSpc>
                <a:spcPct val="115000"/>
              </a:lnSpc>
              <a:spcBef>
                <a:spcPts val="1600"/>
              </a:spcBef>
              <a:spcAft>
                <a:spcPts val="0"/>
              </a:spcAft>
              <a:buClr>
                <a:srgbClr val="434343"/>
              </a:buClr>
              <a:buSzPts val="1200"/>
              <a:buChar char="●"/>
              <a:defRPr sz="1200">
                <a:solidFill>
                  <a:srgbClr val="434343"/>
                </a:solidFill>
              </a:defRPr>
            </a:lvl4pPr>
            <a:lvl5pPr marL="2286000" lvl="4" indent="-304800" algn="l" rtl="0">
              <a:lnSpc>
                <a:spcPct val="115000"/>
              </a:lnSpc>
              <a:spcBef>
                <a:spcPts val="1600"/>
              </a:spcBef>
              <a:spcAft>
                <a:spcPts val="0"/>
              </a:spcAft>
              <a:buClr>
                <a:srgbClr val="434343"/>
              </a:buClr>
              <a:buSzPts val="1200"/>
              <a:buChar char="○"/>
              <a:defRPr sz="1200">
                <a:solidFill>
                  <a:srgbClr val="434343"/>
                </a:solidFill>
              </a:defRPr>
            </a:lvl5pPr>
            <a:lvl6pPr marL="2743200" lvl="5" indent="-304800" algn="l" rtl="0">
              <a:lnSpc>
                <a:spcPct val="115000"/>
              </a:lnSpc>
              <a:spcBef>
                <a:spcPts val="1600"/>
              </a:spcBef>
              <a:spcAft>
                <a:spcPts val="0"/>
              </a:spcAft>
              <a:buClr>
                <a:srgbClr val="434343"/>
              </a:buClr>
              <a:buSzPts val="1200"/>
              <a:buChar char="■"/>
              <a:defRPr sz="1200">
                <a:solidFill>
                  <a:srgbClr val="434343"/>
                </a:solidFill>
              </a:defRPr>
            </a:lvl6pPr>
            <a:lvl7pPr marL="3200400" lvl="6" indent="-304800" algn="l" rtl="0">
              <a:lnSpc>
                <a:spcPct val="115000"/>
              </a:lnSpc>
              <a:spcBef>
                <a:spcPts val="1600"/>
              </a:spcBef>
              <a:spcAft>
                <a:spcPts val="0"/>
              </a:spcAft>
              <a:buClr>
                <a:srgbClr val="434343"/>
              </a:buClr>
              <a:buSzPts val="1200"/>
              <a:buChar char="●"/>
              <a:defRPr sz="1200">
                <a:solidFill>
                  <a:srgbClr val="434343"/>
                </a:solidFill>
              </a:defRPr>
            </a:lvl7pPr>
            <a:lvl8pPr marL="3657600" lvl="7" indent="-304800" algn="l" rtl="0">
              <a:lnSpc>
                <a:spcPct val="115000"/>
              </a:lnSpc>
              <a:spcBef>
                <a:spcPts val="1600"/>
              </a:spcBef>
              <a:spcAft>
                <a:spcPts val="0"/>
              </a:spcAft>
              <a:buClr>
                <a:srgbClr val="434343"/>
              </a:buClr>
              <a:buSzPts val="1200"/>
              <a:buChar char="○"/>
              <a:defRPr sz="1200">
                <a:solidFill>
                  <a:srgbClr val="434343"/>
                </a:solidFill>
              </a:defRPr>
            </a:lvl8pPr>
            <a:lvl9pPr marL="4114800" lvl="8" indent="-304800" algn="l" rtl="0">
              <a:lnSpc>
                <a:spcPct val="115000"/>
              </a:lnSpc>
              <a:spcBef>
                <a:spcPts val="1600"/>
              </a:spcBef>
              <a:spcAft>
                <a:spcPts val="1600"/>
              </a:spcAft>
              <a:buClr>
                <a:srgbClr val="434343"/>
              </a:buClr>
              <a:buSzPts val="1200"/>
              <a:buChar char="■"/>
              <a:defRPr sz="1200">
                <a:solidFill>
                  <a:srgbClr val="434343"/>
                </a:solidFill>
              </a:defRPr>
            </a:lvl9pPr>
          </a:lstStyle>
          <a:p>
            <a:endParaRPr/>
          </a:p>
        </p:txBody>
      </p:sp>
      <p:sp>
        <p:nvSpPr>
          <p:cNvPr id="211" name="Google Shape;211;p40"/>
          <p:cNvSpPr txBox="1">
            <a:spLocks noGrp="1"/>
          </p:cNvSpPr>
          <p:nvPr>
            <p:ph type="body" idx="2"/>
          </p:nvPr>
        </p:nvSpPr>
        <p:spPr>
          <a:xfrm>
            <a:off x="6412675" y="283350"/>
            <a:ext cx="2395200" cy="1702500"/>
          </a:xfrm>
          <a:prstGeom prst="rect">
            <a:avLst/>
          </a:prstGeom>
          <a:noFill/>
        </p:spPr>
        <p:txBody>
          <a:bodyPr spcFirstLastPara="1" wrap="square" lIns="91425" tIns="91425" rIns="91425" bIns="91425" anchor="t" anchorCtr="0">
            <a:noAutofit/>
          </a:bodyPr>
          <a:lstStyle>
            <a:lvl1pPr marL="457200" lvl="0" indent="-304800" algn="l" rtl="0">
              <a:lnSpc>
                <a:spcPct val="115000"/>
              </a:lnSpc>
              <a:spcBef>
                <a:spcPts val="0"/>
              </a:spcBef>
              <a:spcAft>
                <a:spcPts val="0"/>
              </a:spcAft>
              <a:buClr>
                <a:srgbClr val="434343"/>
              </a:buClr>
              <a:buSzPts val="1200"/>
              <a:buChar char="●"/>
              <a:defRPr sz="1200">
                <a:solidFill>
                  <a:srgbClr val="434343"/>
                </a:solidFill>
              </a:defRPr>
            </a:lvl1pPr>
            <a:lvl2pPr marL="914400" lvl="1" indent="-304800" algn="l" rtl="0">
              <a:lnSpc>
                <a:spcPct val="115000"/>
              </a:lnSpc>
              <a:spcBef>
                <a:spcPts val="1600"/>
              </a:spcBef>
              <a:spcAft>
                <a:spcPts val="0"/>
              </a:spcAft>
              <a:buClr>
                <a:srgbClr val="434343"/>
              </a:buClr>
              <a:buSzPts val="1200"/>
              <a:buChar char="○"/>
              <a:defRPr sz="1200">
                <a:solidFill>
                  <a:srgbClr val="434343"/>
                </a:solidFill>
              </a:defRPr>
            </a:lvl2pPr>
            <a:lvl3pPr marL="1371600" lvl="2" indent="-304800" algn="l" rtl="0">
              <a:lnSpc>
                <a:spcPct val="115000"/>
              </a:lnSpc>
              <a:spcBef>
                <a:spcPts val="1600"/>
              </a:spcBef>
              <a:spcAft>
                <a:spcPts val="0"/>
              </a:spcAft>
              <a:buClr>
                <a:srgbClr val="434343"/>
              </a:buClr>
              <a:buSzPts val="1200"/>
              <a:buChar char="■"/>
              <a:defRPr sz="1200">
                <a:solidFill>
                  <a:srgbClr val="434343"/>
                </a:solidFill>
              </a:defRPr>
            </a:lvl3pPr>
            <a:lvl4pPr marL="1828800" lvl="3" indent="-304800" algn="l" rtl="0">
              <a:lnSpc>
                <a:spcPct val="115000"/>
              </a:lnSpc>
              <a:spcBef>
                <a:spcPts val="1600"/>
              </a:spcBef>
              <a:spcAft>
                <a:spcPts val="0"/>
              </a:spcAft>
              <a:buClr>
                <a:srgbClr val="434343"/>
              </a:buClr>
              <a:buSzPts val="1200"/>
              <a:buChar char="●"/>
              <a:defRPr sz="1200">
                <a:solidFill>
                  <a:srgbClr val="434343"/>
                </a:solidFill>
              </a:defRPr>
            </a:lvl4pPr>
            <a:lvl5pPr marL="2286000" lvl="4" indent="-304800" algn="l" rtl="0">
              <a:lnSpc>
                <a:spcPct val="115000"/>
              </a:lnSpc>
              <a:spcBef>
                <a:spcPts val="1600"/>
              </a:spcBef>
              <a:spcAft>
                <a:spcPts val="0"/>
              </a:spcAft>
              <a:buClr>
                <a:srgbClr val="434343"/>
              </a:buClr>
              <a:buSzPts val="1200"/>
              <a:buChar char="○"/>
              <a:defRPr sz="1200">
                <a:solidFill>
                  <a:srgbClr val="434343"/>
                </a:solidFill>
              </a:defRPr>
            </a:lvl5pPr>
            <a:lvl6pPr marL="2743200" lvl="5" indent="-304800" algn="l" rtl="0">
              <a:lnSpc>
                <a:spcPct val="115000"/>
              </a:lnSpc>
              <a:spcBef>
                <a:spcPts val="1600"/>
              </a:spcBef>
              <a:spcAft>
                <a:spcPts val="0"/>
              </a:spcAft>
              <a:buClr>
                <a:srgbClr val="434343"/>
              </a:buClr>
              <a:buSzPts val="1200"/>
              <a:buChar char="■"/>
              <a:defRPr sz="1200">
                <a:solidFill>
                  <a:srgbClr val="434343"/>
                </a:solidFill>
              </a:defRPr>
            </a:lvl6pPr>
            <a:lvl7pPr marL="3200400" lvl="6" indent="-304800" algn="l" rtl="0">
              <a:lnSpc>
                <a:spcPct val="115000"/>
              </a:lnSpc>
              <a:spcBef>
                <a:spcPts val="1600"/>
              </a:spcBef>
              <a:spcAft>
                <a:spcPts val="0"/>
              </a:spcAft>
              <a:buClr>
                <a:srgbClr val="434343"/>
              </a:buClr>
              <a:buSzPts val="1200"/>
              <a:buChar char="●"/>
              <a:defRPr sz="1200">
                <a:solidFill>
                  <a:srgbClr val="434343"/>
                </a:solidFill>
              </a:defRPr>
            </a:lvl7pPr>
            <a:lvl8pPr marL="3657600" lvl="7" indent="-304800" algn="l" rtl="0">
              <a:lnSpc>
                <a:spcPct val="115000"/>
              </a:lnSpc>
              <a:spcBef>
                <a:spcPts val="1600"/>
              </a:spcBef>
              <a:spcAft>
                <a:spcPts val="0"/>
              </a:spcAft>
              <a:buClr>
                <a:srgbClr val="434343"/>
              </a:buClr>
              <a:buSzPts val="1200"/>
              <a:buChar char="○"/>
              <a:defRPr sz="1200">
                <a:solidFill>
                  <a:srgbClr val="434343"/>
                </a:solidFill>
              </a:defRPr>
            </a:lvl8pPr>
            <a:lvl9pPr marL="4114800" lvl="8" indent="-304800" algn="l" rtl="0">
              <a:lnSpc>
                <a:spcPct val="115000"/>
              </a:lnSpc>
              <a:spcBef>
                <a:spcPts val="1600"/>
              </a:spcBef>
              <a:spcAft>
                <a:spcPts val="1600"/>
              </a:spcAft>
              <a:buClr>
                <a:srgbClr val="434343"/>
              </a:buClr>
              <a:buSzPts val="1200"/>
              <a:buChar char="■"/>
              <a:defRPr sz="1200">
                <a:solidFill>
                  <a:srgbClr val="434343"/>
                </a:solidFill>
              </a:defRPr>
            </a:lvl9pPr>
          </a:lstStyle>
          <a:p>
            <a:endParaRPr/>
          </a:p>
        </p:txBody>
      </p:sp>
      <p:sp>
        <p:nvSpPr>
          <p:cNvPr id="212" name="Google Shape;212;p40"/>
          <p:cNvSpPr txBox="1">
            <a:spLocks noGrp="1"/>
          </p:cNvSpPr>
          <p:nvPr>
            <p:ph type="body" idx="3"/>
          </p:nvPr>
        </p:nvSpPr>
        <p:spPr>
          <a:xfrm>
            <a:off x="3374375" y="2855100"/>
            <a:ext cx="2395200" cy="1702500"/>
          </a:xfrm>
          <a:prstGeom prst="rect">
            <a:avLst/>
          </a:prstGeom>
          <a:noFill/>
        </p:spPr>
        <p:txBody>
          <a:bodyPr spcFirstLastPara="1" wrap="square" lIns="91425" tIns="91425" rIns="91425" bIns="91425" anchor="t" anchorCtr="0">
            <a:noAutofit/>
          </a:bodyPr>
          <a:lstStyle>
            <a:lvl1pPr marL="457200" lvl="0" indent="-304800" algn="l" rtl="0">
              <a:lnSpc>
                <a:spcPct val="115000"/>
              </a:lnSpc>
              <a:spcBef>
                <a:spcPts val="0"/>
              </a:spcBef>
              <a:spcAft>
                <a:spcPts val="0"/>
              </a:spcAft>
              <a:buClr>
                <a:srgbClr val="434343"/>
              </a:buClr>
              <a:buSzPts val="1200"/>
              <a:buChar char="●"/>
              <a:defRPr sz="1200">
                <a:solidFill>
                  <a:srgbClr val="434343"/>
                </a:solidFill>
              </a:defRPr>
            </a:lvl1pPr>
            <a:lvl2pPr marL="914400" lvl="1" indent="-304800" algn="l" rtl="0">
              <a:lnSpc>
                <a:spcPct val="115000"/>
              </a:lnSpc>
              <a:spcBef>
                <a:spcPts val="1600"/>
              </a:spcBef>
              <a:spcAft>
                <a:spcPts val="0"/>
              </a:spcAft>
              <a:buClr>
                <a:srgbClr val="434343"/>
              </a:buClr>
              <a:buSzPts val="1200"/>
              <a:buChar char="○"/>
              <a:defRPr sz="1200">
                <a:solidFill>
                  <a:srgbClr val="434343"/>
                </a:solidFill>
              </a:defRPr>
            </a:lvl2pPr>
            <a:lvl3pPr marL="1371600" lvl="2" indent="-304800" algn="l" rtl="0">
              <a:lnSpc>
                <a:spcPct val="115000"/>
              </a:lnSpc>
              <a:spcBef>
                <a:spcPts val="1600"/>
              </a:spcBef>
              <a:spcAft>
                <a:spcPts val="0"/>
              </a:spcAft>
              <a:buClr>
                <a:srgbClr val="434343"/>
              </a:buClr>
              <a:buSzPts val="1200"/>
              <a:buChar char="■"/>
              <a:defRPr sz="1200">
                <a:solidFill>
                  <a:srgbClr val="434343"/>
                </a:solidFill>
              </a:defRPr>
            </a:lvl3pPr>
            <a:lvl4pPr marL="1828800" lvl="3" indent="-304800" algn="l" rtl="0">
              <a:lnSpc>
                <a:spcPct val="115000"/>
              </a:lnSpc>
              <a:spcBef>
                <a:spcPts val="1600"/>
              </a:spcBef>
              <a:spcAft>
                <a:spcPts val="0"/>
              </a:spcAft>
              <a:buClr>
                <a:srgbClr val="434343"/>
              </a:buClr>
              <a:buSzPts val="1200"/>
              <a:buChar char="●"/>
              <a:defRPr sz="1200">
                <a:solidFill>
                  <a:srgbClr val="434343"/>
                </a:solidFill>
              </a:defRPr>
            </a:lvl4pPr>
            <a:lvl5pPr marL="2286000" lvl="4" indent="-304800" algn="l" rtl="0">
              <a:lnSpc>
                <a:spcPct val="115000"/>
              </a:lnSpc>
              <a:spcBef>
                <a:spcPts val="1600"/>
              </a:spcBef>
              <a:spcAft>
                <a:spcPts val="0"/>
              </a:spcAft>
              <a:buClr>
                <a:srgbClr val="434343"/>
              </a:buClr>
              <a:buSzPts val="1200"/>
              <a:buChar char="○"/>
              <a:defRPr sz="1200">
                <a:solidFill>
                  <a:srgbClr val="434343"/>
                </a:solidFill>
              </a:defRPr>
            </a:lvl5pPr>
            <a:lvl6pPr marL="2743200" lvl="5" indent="-304800" algn="l" rtl="0">
              <a:lnSpc>
                <a:spcPct val="115000"/>
              </a:lnSpc>
              <a:spcBef>
                <a:spcPts val="1600"/>
              </a:spcBef>
              <a:spcAft>
                <a:spcPts val="0"/>
              </a:spcAft>
              <a:buClr>
                <a:srgbClr val="434343"/>
              </a:buClr>
              <a:buSzPts val="1200"/>
              <a:buChar char="■"/>
              <a:defRPr sz="1200">
                <a:solidFill>
                  <a:srgbClr val="434343"/>
                </a:solidFill>
              </a:defRPr>
            </a:lvl6pPr>
            <a:lvl7pPr marL="3200400" lvl="6" indent="-304800" algn="l" rtl="0">
              <a:lnSpc>
                <a:spcPct val="115000"/>
              </a:lnSpc>
              <a:spcBef>
                <a:spcPts val="1600"/>
              </a:spcBef>
              <a:spcAft>
                <a:spcPts val="0"/>
              </a:spcAft>
              <a:buClr>
                <a:srgbClr val="434343"/>
              </a:buClr>
              <a:buSzPts val="1200"/>
              <a:buChar char="●"/>
              <a:defRPr sz="1200">
                <a:solidFill>
                  <a:srgbClr val="434343"/>
                </a:solidFill>
              </a:defRPr>
            </a:lvl7pPr>
            <a:lvl8pPr marL="3657600" lvl="7" indent="-304800" algn="l" rtl="0">
              <a:lnSpc>
                <a:spcPct val="115000"/>
              </a:lnSpc>
              <a:spcBef>
                <a:spcPts val="1600"/>
              </a:spcBef>
              <a:spcAft>
                <a:spcPts val="0"/>
              </a:spcAft>
              <a:buClr>
                <a:srgbClr val="434343"/>
              </a:buClr>
              <a:buSzPts val="1200"/>
              <a:buChar char="○"/>
              <a:defRPr sz="1200">
                <a:solidFill>
                  <a:srgbClr val="434343"/>
                </a:solidFill>
              </a:defRPr>
            </a:lvl8pPr>
            <a:lvl9pPr marL="4114800" lvl="8" indent="-304800" algn="l" rtl="0">
              <a:lnSpc>
                <a:spcPct val="115000"/>
              </a:lnSpc>
              <a:spcBef>
                <a:spcPts val="1600"/>
              </a:spcBef>
              <a:spcAft>
                <a:spcPts val="1600"/>
              </a:spcAft>
              <a:buClr>
                <a:srgbClr val="434343"/>
              </a:buClr>
              <a:buSzPts val="1200"/>
              <a:buChar char="■"/>
              <a:defRPr sz="1200">
                <a:solidFill>
                  <a:srgbClr val="434343"/>
                </a:solidFill>
              </a:defRPr>
            </a:lvl9pPr>
          </a:lstStyle>
          <a:p>
            <a:endParaRPr/>
          </a:p>
        </p:txBody>
      </p:sp>
      <p:sp>
        <p:nvSpPr>
          <p:cNvPr id="213" name="Google Shape;213;p40"/>
          <p:cNvSpPr txBox="1">
            <a:spLocks noGrp="1"/>
          </p:cNvSpPr>
          <p:nvPr>
            <p:ph type="body" idx="4"/>
          </p:nvPr>
        </p:nvSpPr>
        <p:spPr>
          <a:xfrm>
            <a:off x="6408400" y="2855100"/>
            <a:ext cx="2395200" cy="1702500"/>
          </a:xfrm>
          <a:prstGeom prst="rect">
            <a:avLst/>
          </a:prstGeom>
          <a:noFill/>
        </p:spPr>
        <p:txBody>
          <a:bodyPr spcFirstLastPara="1" wrap="square" lIns="91425" tIns="91425" rIns="91425" bIns="91425" anchor="t" anchorCtr="0">
            <a:noAutofit/>
          </a:bodyPr>
          <a:lstStyle>
            <a:lvl1pPr marL="457200" lvl="0" indent="-304800" algn="l" rtl="0">
              <a:lnSpc>
                <a:spcPct val="115000"/>
              </a:lnSpc>
              <a:spcBef>
                <a:spcPts val="0"/>
              </a:spcBef>
              <a:spcAft>
                <a:spcPts val="0"/>
              </a:spcAft>
              <a:buClr>
                <a:srgbClr val="434343"/>
              </a:buClr>
              <a:buSzPts val="1200"/>
              <a:buChar char="●"/>
              <a:defRPr sz="1200">
                <a:solidFill>
                  <a:srgbClr val="434343"/>
                </a:solidFill>
              </a:defRPr>
            </a:lvl1pPr>
            <a:lvl2pPr marL="914400" lvl="1" indent="-304800" algn="l" rtl="0">
              <a:lnSpc>
                <a:spcPct val="115000"/>
              </a:lnSpc>
              <a:spcBef>
                <a:spcPts val="1600"/>
              </a:spcBef>
              <a:spcAft>
                <a:spcPts val="0"/>
              </a:spcAft>
              <a:buClr>
                <a:srgbClr val="434343"/>
              </a:buClr>
              <a:buSzPts val="1200"/>
              <a:buChar char="○"/>
              <a:defRPr sz="1200">
                <a:solidFill>
                  <a:srgbClr val="434343"/>
                </a:solidFill>
              </a:defRPr>
            </a:lvl2pPr>
            <a:lvl3pPr marL="1371600" lvl="2" indent="-304800" algn="l" rtl="0">
              <a:lnSpc>
                <a:spcPct val="115000"/>
              </a:lnSpc>
              <a:spcBef>
                <a:spcPts val="1600"/>
              </a:spcBef>
              <a:spcAft>
                <a:spcPts val="0"/>
              </a:spcAft>
              <a:buClr>
                <a:srgbClr val="434343"/>
              </a:buClr>
              <a:buSzPts val="1200"/>
              <a:buChar char="■"/>
              <a:defRPr sz="1200">
                <a:solidFill>
                  <a:srgbClr val="434343"/>
                </a:solidFill>
              </a:defRPr>
            </a:lvl3pPr>
            <a:lvl4pPr marL="1828800" lvl="3" indent="-304800" algn="l" rtl="0">
              <a:lnSpc>
                <a:spcPct val="115000"/>
              </a:lnSpc>
              <a:spcBef>
                <a:spcPts val="1600"/>
              </a:spcBef>
              <a:spcAft>
                <a:spcPts val="0"/>
              </a:spcAft>
              <a:buClr>
                <a:srgbClr val="434343"/>
              </a:buClr>
              <a:buSzPts val="1200"/>
              <a:buChar char="●"/>
              <a:defRPr sz="1200">
                <a:solidFill>
                  <a:srgbClr val="434343"/>
                </a:solidFill>
              </a:defRPr>
            </a:lvl4pPr>
            <a:lvl5pPr marL="2286000" lvl="4" indent="-304800" algn="l" rtl="0">
              <a:lnSpc>
                <a:spcPct val="115000"/>
              </a:lnSpc>
              <a:spcBef>
                <a:spcPts val="1600"/>
              </a:spcBef>
              <a:spcAft>
                <a:spcPts val="0"/>
              </a:spcAft>
              <a:buClr>
                <a:srgbClr val="434343"/>
              </a:buClr>
              <a:buSzPts val="1200"/>
              <a:buChar char="○"/>
              <a:defRPr sz="1200">
                <a:solidFill>
                  <a:srgbClr val="434343"/>
                </a:solidFill>
              </a:defRPr>
            </a:lvl5pPr>
            <a:lvl6pPr marL="2743200" lvl="5" indent="-304800" algn="l" rtl="0">
              <a:lnSpc>
                <a:spcPct val="115000"/>
              </a:lnSpc>
              <a:spcBef>
                <a:spcPts val="1600"/>
              </a:spcBef>
              <a:spcAft>
                <a:spcPts val="0"/>
              </a:spcAft>
              <a:buClr>
                <a:srgbClr val="434343"/>
              </a:buClr>
              <a:buSzPts val="1200"/>
              <a:buChar char="■"/>
              <a:defRPr sz="1200">
                <a:solidFill>
                  <a:srgbClr val="434343"/>
                </a:solidFill>
              </a:defRPr>
            </a:lvl6pPr>
            <a:lvl7pPr marL="3200400" lvl="6" indent="-304800" algn="l" rtl="0">
              <a:lnSpc>
                <a:spcPct val="115000"/>
              </a:lnSpc>
              <a:spcBef>
                <a:spcPts val="1600"/>
              </a:spcBef>
              <a:spcAft>
                <a:spcPts val="0"/>
              </a:spcAft>
              <a:buClr>
                <a:srgbClr val="434343"/>
              </a:buClr>
              <a:buSzPts val="1200"/>
              <a:buChar char="●"/>
              <a:defRPr sz="1200">
                <a:solidFill>
                  <a:srgbClr val="434343"/>
                </a:solidFill>
              </a:defRPr>
            </a:lvl7pPr>
            <a:lvl8pPr marL="3657600" lvl="7" indent="-304800" algn="l" rtl="0">
              <a:lnSpc>
                <a:spcPct val="115000"/>
              </a:lnSpc>
              <a:spcBef>
                <a:spcPts val="1600"/>
              </a:spcBef>
              <a:spcAft>
                <a:spcPts val="0"/>
              </a:spcAft>
              <a:buClr>
                <a:srgbClr val="434343"/>
              </a:buClr>
              <a:buSzPts val="1200"/>
              <a:buChar char="○"/>
              <a:defRPr sz="1200">
                <a:solidFill>
                  <a:srgbClr val="434343"/>
                </a:solidFill>
              </a:defRPr>
            </a:lvl8pPr>
            <a:lvl9pPr marL="4114800" lvl="8" indent="-304800" algn="l" rtl="0">
              <a:lnSpc>
                <a:spcPct val="115000"/>
              </a:lnSpc>
              <a:spcBef>
                <a:spcPts val="1600"/>
              </a:spcBef>
              <a:spcAft>
                <a:spcPts val="1600"/>
              </a:spcAft>
              <a:buClr>
                <a:srgbClr val="434343"/>
              </a:buClr>
              <a:buSzPts val="1200"/>
              <a:buChar char="■"/>
              <a:defRPr sz="1200">
                <a:solidFill>
                  <a:srgbClr val="434343"/>
                </a:solidFill>
              </a:defRPr>
            </a:lvl9pPr>
          </a:lstStyle>
          <a:p>
            <a:endParaRPr/>
          </a:p>
        </p:txBody>
      </p:sp>
      <p:sp>
        <p:nvSpPr>
          <p:cNvPr id="214" name="Google Shape;214;p40"/>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616161"/>
                </a:solidFill>
              </a:defRPr>
            </a:lvl1pPr>
            <a:lvl2pPr lvl="1" algn="r" rtl="0">
              <a:lnSpc>
                <a:spcPct val="100000"/>
              </a:lnSpc>
              <a:spcAft>
                <a:spcPts val="0"/>
              </a:spcAft>
              <a:buNone/>
              <a:defRPr sz="1000">
                <a:solidFill>
                  <a:srgbClr val="616161"/>
                </a:solidFill>
              </a:defRPr>
            </a:lvl2pPr>
            <a:lvl3pPr lvl="2" algn="r" rtl="0">
              <a:lnSpc>
                <a:spcPct val="100000"/>
              </a:lnSpc>
              <a:spcAft>
                <a:spcPts val="0"/>
              </a:spcAft>
              <a:buNone/>
              <a:defRPr sz="1000">
                <a:solidFill>
                  <a:srgbClr val="616161"/>
                </a:solidFill>
              </a:defRPr>
            </a:lvl3pPr>
            <a:lvl4pPr lvl="3" algn="r" rtl="0">
              <a:lnSpc>
                <a:spcPct val="100000"/>
              </a:lnSpc>
              <a:spcAft>
                <a:spcPts val="0"/>
              </a:spcAft>
              <a:buNone/>
              <a:defRPr sz="1000">
                <a:solidFill>
                  <a:srgbClr val="616161"/>
                </a:solidFill>
              </a:defRPr>
            </a:lvl4pPr>
            <a:lvl5pPr lvl="4" algn="r" rtl="0">
              <a:lnSpc>
                <a:spcPct val="100000"/>
              </a:lnSpc>
              <a:spcAft>
                <a:spcPts val="0"/>
              </a:spcAft>
              <a:buNone/>
              <a:defRPr sz="1000">
                <a:solidFill>
                  <a:srgbClr val="616161"/>
                </a:solidFill>
              </a:defRPr>
            </a:lvl5pPr>
            <a:lvl6pPr lvl="5" algn="r" rtl="0">
              <a:lnSpc>
                <a:spcPct val="100000"/>
              </a:lnSpc>
              <a:spcAft>
                <a:spcPts val="0"/>
              </a:spcAft>
              <a:buNone/>
              <a:defRPr sz="1000">
                <a:solidFill>
                  <a:srgbClr val="616161"/>
                </a:solidFill>
              </a:defRPr>
            </a:lvl6pPr>
            <a:lvl7pPr lvl="6" algn="r" rtl="0">
              <a:lnSpc>
                <a:spcPct val="100000"/>
              </a:lnSpc>
              <a:spcAft>
                <a:spcPts val="0"/>
              </a:spcAft>
              <a:buNone/>
              <a:defRPr sz="1000">
                <a:solidFill>
                  <a:srgbClr val="616161"/>
                </a:solidFill>
              </a:defRPr>
            </a:lvl7pPr>
            <a:lvl8pPr lvl="7" algn="r" rtl="0">
              <a:lnSpc>
                <a:spcPct val="100000"/>
              </a:lnSpc>
              <a:spcAft>
                <a:spcPts val="0"/>
              </a:spcAft>
              <a:buNone/>
              <a:defRPr sz="1000">
                <a:solidFill>
                  <a:srgbClr val="616161"/>
                </a:solidFill>
              </a:defRPr>
            </a:lvl8pPr>
            <a:lvl9pPr lvl="8" algn="r" rtl="0">
              <a:lnSpc>
                <a:spcPct val="100000"/>
              </a:lnSpc>
              <a:spcAft>
                <a:spcPts val="0"/>
              </a:spcAft>
              <a:buNone/>
              <a:defRPr sz="1000">
                <a:solidFill>
                  <a:srgbClr val="61616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ank 1">
  <p:cSld name="BLANK_1">
    <p:bg>
      <p:bgPr>
        <a:solidFill>
          <a:schemeClr val="lt1"/>
        </a:solidFill>
        <a:effectLst/>
      </p:bgPr>
    </p:bg>
    <p:spTree>
      <p:nvGrpSpPr>
        <p:cNvPr id="1" name="Shape 215"/>
        <p:cNvGrpSpPr/>
        <p:nvPr/>
      </p:nvGrpSpPr>
      <p:grpSpPr>
        <a:xfrm>
          <a:off x="0" y="0"/>
          <a:ext cx="0" cy="0"/>
          <a:chOff x="0" y="0"/>
          <a:chExt cx="0" cy="0"/>
        </a:xfrm>
      </p:grpSpPr>
      <p:pic>
        <p:nvPicPr>
          <p:cNvPr id="216" name="Google Shape;216;p41"/>
          <p:cNvPicPr preferRelativeResize="0"/>
          <p:nvPr/>
        </p:nvPicPr>
        <p:blipFill rotWithShape="1">
          <a:blip r:embed="rId2">
            <a:alphaModFix/>
          </a:blip>
          <a:srcRect/>
          <a:stretch/>
        </p:blipFill>
        <p:spPr>
          <a:xfrm>
            <a:off x="4294633" y="4444583"/>
            <a:ext cx="533680" cy="500533"/>
          </a:xfrm>
          <a:prstGeom prst="rect">
            <a:avLst/>
          </a:prstGeom>
          <a:noFill/>
          <a:ln>
            <a:noFill/>
          </a:ln>
        </p:spPr>
      </p:pic>
      <p:sp>
        <p:nvSpPr>
          <p:cNvPr id="217" name="Google Shape;217;p41"/>
          <p:cNvSpPr/>
          <p:nvPr/>
        </p:nvSpPr>
        <p:spPr>
          <a:xfrm>
            <a:off x="-5" y="4804350"/>
            <a:ext cx="4154400" cy="45600"/>
          </a:xfrm>
          <a:prstGeom prst="rect">
            <a:avLst/>
          </a:prstGeom>
          <a:solidFill>
            <a:srgbClr val="378DB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18" name="Google Shape;218;p41"/>
          <p:cNvSpPr/>
          <p:nvPr/>
        </p:nvSpPr>
        <p:spPr>
          <a:xfrm>
            <a:off x="4968545" y="4804350"/>
            <a:ext cx="4154400" cy="45600"/>
          </a:xfrm>
          <a:prstGeom prst="rect">
            <a:avLst/>
          </a:prstGeom>
          <a:solidFill>
            <a:srgbClr val="378DB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19" name="Google Shape;219;p4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lt1"/>
        </a:solidFill>
        <a:effectLst/>
      </p:bgPr>
    </p:bg>
    <p:spTree>
      <p:nvGrpSpPr>
        <p:cNvPr id="1" name="Shape 25"/>
        <p:cNvGrpSpPr/>
        <p:nvPr/>
      </p:nvGrpSpPr>
      <p:grpSpPr>
        <a:xfrm>
          <a:off x="0" y="0"/>
          <a:ext cx="0" cy="0"/>
          <a:chOff x="0" y="0"/>
          <a:chExt cx="0" cy="0"/>
        </a:xfrm>
      </p:grpSpPr>
      <p:sp>
        <p:nvSpPr>
          <p:cNvPr id="26" name="Google Shape;26;p5"/>
          <p:cNvSpPr/>
          <p:nvPr/>
        </p:nvSpPr>
        <p:spPr>
          <a:xfrm rot="-5400000">
            <a:off x="4110075" y="-4236850"/>
            <a:ext cx="1076100" cy="9582000"/>
          </a:xfrm>
          <a:prstGeom prst="rect">
            <a:avLst/>
          </a:prstGeom>
          <a:solidFill>
            <a:srgbClr val="BD20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7" name="Google Shape;27;p5"/>
          <p:cNvSpPr/>
          <p:nvPr/>
        </p:nvSpPr>
        <p:spPr>
          <a:xfrm rot="-5400000">
            <a:off x="4088475" y="-4339151"/>
            <a:ext cx="1119300" cy="9582000"/>
          </a:xfrm>
          <a:prstGeom prst="rect">
            <a:avLst/>
          </a:prstGeom>
          <a:solidFill>
            <a:srgbClr val="00275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 name="Google Shape;28;p5"/>
          <p:cNvSpPr/>
          <p:nvPr/>
        </p:nvSpPr>
        <p:spPr>
          <a:xfrm>
            <a:off x="-706543" y="-3973192"/>
            <a:ext cx="638100" cy="45600"/>
          </a:xfrm>
          <a:prstGeom prst="triangle">
            <a:avLst>
              <a:gd name="adj" fmla="val 50000"/>
            </a:avLst>
          </a:prstGeom>
          <a:solidFill>
            <a:srgbClr val="0B30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9" name="Google Shape;29;p5"/>
          <p:cNvPicPr preferRelativeResize="0"/>
          <p:nvPr/>
        </p:nvPicPr>
        <p:blipFill rotWithShape="1">
          <a:blip r:embed="rId2">
            <a:alphaModFix/>
          </a:blip>
          <a:srcRect/>
          <a:stretch/>
        </p:blipFill>
        <p:spPr>
          <a:xfrm>
            <a:off x="4294633" y="4444583"/>
            <a:ext cx="533680" cy="500533"/>
          </a:xfrm>
          <a:prstGeom prst="rect">
            <a:avLst/>
          </a:prstGeom>
          <a:noFill/>
          <a:ln>
            <a:noFill/>
          </a:ln>
        </p:spPr>
      </p:pic>
      <p:sp>
        <p:nvSpPr>
          <p:cNvPr id="30" name="Google Shape;30;p5"/>
          <p:cNvSpPr/>
          <p:nvPr/>
        </p:nvSpPr>
        <p:spPr>
          <a:xfrm>
            <a:off x="-5" y="4804350"/>
            <a:ext cx="4154400" cy="4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1" name="Google Shape;31;p5"/>
          <p:cNvSpPr/>
          <p:nvPr/>
        </p:nvSpPr>
        <p:spPr>
          <a:xfrm>
            <a:off x="4968545" y="4804350"/>
            <a:ext cx="4154400" cy="4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2" name="Google Shape;32;p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1 2 1 1 1">
  <p:cSld name="Section Header 1 2 1 1 1">
    <p:bg>
      <p:bgPr>
        <a:solidFill>
          <a:srgbClr val="8B0015"/>
        </a:solidFill>
        <a:effectLst/>
      </p:bgPr>
    </p:bg>
    <p:spTree>
      <p:nvGrpSpPr>
        <p:cNvPr id="1" name="Shape 33"/>
        <p:cNvGrpSpPr/>
        <p:nvPr/>
      </p:nvGrpSpPr>
      <p:grpSpPr>
        <a:xfrm>
          <a:off x="0" y="0"/>
          <a:ext cx="0" cy="0"/>
          <a:chOff x="0" y="0"/>
          <a:chExt cx="0" cy="0"/>
        </a:xfrm>
      </p:grpSpPr>
      <p:sp>
        <p:nvSpPr>
          <p:cNvPr id="34" name="Google Shape;34;p6"/>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5" name="Google Shape;35;p6"/>
          <p:cNvSpPr txBox="1">
            <a:spLocks noGrp="1"/>
          </p:cNvSpPr>
          <p:nvPr>
            <p:ph type="title"/>
          </p:nvPr>
        </p:nvSpPr>
        <p:spPr>
          <a:xfrm>
            <a:off x="4082850" y="489150"/>
            <a:ext cx="4552500" cy="890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2400"/>
              <a:buFont typeface="Arial"/>
              <a:buNone/>
              <a:defRPr sz="2400" b="1" i="0" u="none" strike="noStrike" cap="none">
                <a:solidFill>
                  <a:srgbClr val="00275B"/>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6" name="Google Shape;36;p6"/>
          <p:cNvSpPr/>
          <p:nvPr/>
        </p:nvSpPr>
        <p:spPr>
          <a:xfrm>
            <a:off x="3657000" y="0"/>
            <a:ext cx="5487000" cy="5143500"/>
          </a:xfrm>
          <a:prstGeom prst="rect">
            <a:avLst/>
          </a:prstGeom>
          <a:solidFill>
            <a:srgbClr val="AB05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7" name="Google Shape;37;p6"/>
          <p:cNvPicPr preferRelativeResize="0"/>
          <p:nvPr/>
        </p:nvPicPr>
        <p:blipFill rotWithShape="1">
          <a:blip r:embed="rId2">
            <a:alphaModFix/>
          </a:blip>
          <a:srcRect/>
          <a:stretch/>
        </p:blipFill>
        <p:spPr>
          <a:xfrm>
            <a:off x="6208445" y="4444583"/>
            <a:ext cx="533682" cy="500533"/>
          </a:xfrm>
          <a:prstGeom prst="rect">
            <a:avLst/>
          </a:prstGeom>
          <a:noFill/>
          <a:ln>
            <a:noFill/>
          </a:ln>
        </p:spPr>
      </p:pic>
      <p:sp>
        <p:nvSpPr>
          <p:cNvPr id="38" name="Google Shape;38;p6"/>
          <p:cNvSpPr/>
          <p:nvPr/>
        </p:nvSpPr>
        <p:spPr>
          <a:xfrm>
            <a:off x="0" y="4804350"/>
            <a:ext cx="5953200" cy="45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9" name="Google Shape;39;p6"/>
          <p:cNvSpPr/>
          <p:nvPr/>
        </p:nvSpPr>
        <p:spPr>
          <a:xfrm>
            <a:off x="6997373" y="4804350"/>
            <a:ext cx="2146500" cy="45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1 1">
  <p:cSld name="Section Header 1 1">
    <p:bg>
      <p:bgPr>
        <a:solidFill>
          <a:srgbClr val="81D3EB"/>
        </a:solidFill>
        <a:effectLst/>
      </p:bgPr>
    </p:bg>
    <p:spTree>
      <p:nvGrpSpPr>
        <p:cNvPr id="1" name="Shape 40"/>
        <p:cNvGrpSpPr/>
        <p:nvPr/>
      </p:nvGrpSpPr>
      <p:grpSpPr>
        <a:xfrm>
          <a:off x="0" y="0"/>
          <a:ext cx="0" cy="0"/>
          <a:chOff x="0" y="0"/>
          <a:chExt cx="0" cy="0"/>
        </a:xfrm>
      </p:grpSpPr>
      <p:sp>
        <p:nvSpPr>
          <p:cNvPr id="41" name="Google Shape;41;p7"/>
          <p:cNvSpPr/>
          <p:nvPr/>
        </p:nvSpPr>
        <p:spPr>
          <a:xfrm>
            <a:off x="3657000" y="0"/>
            <a:ext cx="5487000" cy="5143500"/>
          </a:xfrm>
          <a:prstGeom prst="rect">
            <a:avLst/>
          </a:prstGeom>
          <a:solidFill>
            <a:srgbClr val="25669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2" name="Google Shape;42;p7"/>
          <p:cNvPicPr preferRelativeResize="0"/>
          <p:nvPr/>
        </p:nvPicPr>
        <p:blipFill rotWithShape="1">
          <a:blip r:embed="rId2">
            <a:alphaModFix/>
          </a:blip>
          <a:srcRect/>
          <a:stretch/>
        </p:blipFill>
        <p:spPr>
          <a:xfrm>
            <a:off x="6208445" y="4444583"/>
            <a:ext cx="533682" cy="500533"/>
          </a:xfrm>
          <a:prstGeom prst="rect">
            <a:avLst/>
          </a:prstGeom>
          <a:noFill/>
          <a:ln>
            <a:noFill/>
          </a:ln>
        </p:spPr>
      </p:pic>
      <p:sp>
        <p:nvSpPr>
          <p:cNvPr id="43" name="Google Shape;43;p7"/>
          <p:cNvSpPr/>
          <p:nvPr/>
        </p:nvSpPr>
        <p:spPr>
          <a:xfrm>
            <a:off x="0" y="4804350"/>
            <a:ext cx="5953200" cy="45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4" name="Google Shape;44;p7"/>
          <p:cNvSpPr/>
          <p:nvPr/>
        </p:nvSpPr>
        <p:spPr>
          <a:xfrm>
            <a:off x="6997373" y="4804350"/>
            <a:ext cx="2146500" cy="45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5" name="Google Shape;45;p7"/>
          <p:cNvSpPr txBox="1"/>
          <p:nvPr/>
        </p:nvSpPr>
        <p:spPr>
          <a:xfrm>
            <a:off x="4235250" y="1532225"/>
            <a:ext cx="4552500" cy="2739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275B"/>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1 1 1 1 1">
  <p:cSld name="Section Header 1 1 1 1 1">
    <p:bg>
      <p:bgPr>
        <a:solidFill>
          <a:srgbClr val="00275B"/>
        </a:solidFill>
        <a:effectLst/>
      </p:bgPr>
    </p:bg>
    <p:spTree>
      <p:nvGrpSpPr>
        <p:cNvPr id="1" name="Shape 46"/>
        <p:cNvGrpSpPr/>
        <p:nvPr/>
      </p:nvGrpSpPr>
      <p:grpSpPr>
        <a:xfrm>
          <a:off x="0" y="0"/>
          <a:ext cx="0" cy="0"/>
          <a:chOff x="0" y="0"/>
          <a:chExt cx="0" cy="0"/>
        </a:xfrm>
      </p:grpSpPr>
      <p:sp>
        <p:nvSpPr>
          <p:cNvPr id="47" name="Google Shape;47;p8"/>
          <p:cNvSpPr/>
          <p:nvPr/>
        </p:nvSpPr>
        <p:spPr>
          <a:xfrm>
            <a:off x="3657000" y="0"/>
            <a:ext cx="5487000" cy="5143500"/>
          </a:xfrm>
          <a:prstGeom prst="rect">
            <a:avLst/>
          </a:prstGeom>
          <a:solidFill>
            <a:srgbClr val="007D8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 name="Google Shape;48;p8"/>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49" name="Google Shape;49;p8"/>
          <p:cNvPicPr preferRelativeResize="0"/>
          <p:nvPr/>
        </p:nvPicPr>
        <p:blipFill rotWithShape="1">
          <a:blip r:embed="rId2">
            <a:alphaModFix/>
          </a:blip>
          <a:srcRect/>
          <a:stretch/>
        </p:blipFill>
        <p:spPr>
          <a:xfrm>
            <a:off x="6208445" y="4444583"/>
            <a:ext cx="533682" cy="500533"/>
          </a:xfrm>
          <a:prstGeom prst="rect">
            <a:avLst/>
          </a:prstGeom>
          <a:noFill/>
          <a:ln>
            <a:noFill/>
          </a:ln>
        </p:spPr>
      </p:pic>
      <p:sp>
        <p:nvSpPr>
          <p:cNvPr id="50" name="Google Shape;50;p8"/>
          <p:cNvSpPr/>
          <p:nvPr/>
        </p:nvSpPr>
        <p:spPr>
          <a:xfrm>
            <a:off x="0" y="4804350"/>
            <a:ext cx="5953200" cy="45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1" name="Google Shape;51;p8"/>
          <p:cNvSpPr/>
          <p:nvPr/>
        </p:nvSpPr>
        <p:spPr>
          <a:xfrm>
            <a:off x="6997373" y="4804350"/>
            <a:ext cx="2146500" cy="45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1 1 1">
  <p:cSld name="Section Header 1 1 1">
    <p:bg>
      <p:bgPr>
        <a:solidFill>
          <a:srgbClr val="00275B"/>
        </a:solidFill>
        <a:effectLst/>
      </p:bgPr>
    </p:bg>
    <p:spTree>
      <p:nvGrpSpPr>
        <p:cNvPr id="1" name="Shape 52"/>
        <p:cNvGrpSpPr/>
        <p:nvPr/>
      </p:nvGrpSpPr>
      <p:grpSpPr>
        <a:xfrm>
          <a:off x="0" y="0"/>
          <a:ext cx="0" cy="0"/>
          <a:chOff x="0" y="0"/>
          <a:chExt cx="0" cy="0"/>
        </a:xfrm>
      </p:grpSpPr>
      <p:sp>
        <p:nvSpPr>
          <p:cNvPr id="53" name="Google Shape;53;p9"/>
          <p:cNvSpPr/>
          <p:nvPr/>
        </p:nvSpPr>
        <p:spPr>
          <a:xfrm>
            <a:off x="3657000" y="0"/>
            <a:ext cx="5487000" cy="5143500"/>
          </a:xfrm>
          <a:prstGeom prst="rect">
            <a:avLst/>
          </a:prstGeom>
          <a:solidFill>
            <a:srgbClr val="378DB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4" name="Google Shape;54;p9"/>
          <p:cNvPicPr preferRelativeResize="0"/>
          <p:nvPr/>
        </p:nvPicPr>
        <p:blipFill rotWithShape="1">
          <a:blip r:embed="rId2">
            <a:alphaModFix/>
          </a:blip>
          <a:srcRect/>
          <a:stretch/>
        </p:blipFill>
        <p:spPr>
          <a:xfrm>
            <a:off x="6208445" y="4444583"/>
            <a:ext cx="533680" cy="500533"/>
          </a:xfrm>
          <a:prstGeom prst="rect">
            <a:avLst/>
          </a:prstGeom>
          <a:noFill/>
          <a:ln>
            <a:noFill/>
          </a:ln>
        </p:spPr>
      </p:pic>
      <p:sp>
        <p:nvSpPr>
          <p:cNvPr id="55" name="Google Shape;55;p9"/>
          <p:cNvSpPr/>
          <p:nvPr/>
        </p:nvSpPr>
        <p:spPr>
          <a:xfrm>
            <a:off x="0" y="4804350"/>
            <a:ext cx="5953200" cy="45600"/>
          </a:xfrm>
          <a:prstGeom prst="rect">
            <a:avLst/>
          </a:prstGeom>
          <a:solidFill>
            <a:srgbClr val="378DB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6" name="Google Shape;56;p9"/>
          <p:cNvSpPr/>
          <p:nvPr/>
        </p:nvSpPr>
        <p:spPr>
          <a:xfrm>
            <a:off x="6997373" y="4804350"/>
            <a:ext cx="2146500" cy="45600"/>
          </a:xfrm>
          <a:prstGeom prst="rect">
            <a:avLst/>
          </a:prstGeom>
          <a:solidFill>
            <a:srgbClr val="378DB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7" name="Google Shape;57;p9"/>
          <p:cNvSpPr txBox="1"/>
          <p:nvPr/>
        </p:nvSpPr>
        <p:spPr>
          <a:xfrm>
            <a:off x="4235250" y="1532225"/>
            <a:ext cx="4552500" cy="2739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275B"/>
              </a:solidFill>
              <a:latin typeface="Calibri"/>
              <a:ea typeface="Calibri"/>
              <a:cs typeface="Calibri"/>
              <a:sym typeface="Calibri"/>
            </a:endParaRPr>
          </a:p>
        </p:txBody>
      </p:sp>
      <p:pic>
        <p:nvPicPr>
          <p:cNvPr id="58" name="Google Shape;58;p9"/>
          <p:cNvPicPr preferRelativeResize="0"/>
          <p:nvPr/>
        </p:nvPicPr>
        <p:blipFill rotWithShape="1">
          <a:blip r:embed="rId3">
            <a:alphaModFix/>
          </a:blip>
          <a:srcRect/>
          <a:stretch/>
        </p:blipFill>
        <p:spPr>
          <a:xfrm>
            <a:off x="6208445" y="4444583"/>
            <a:ext cx="533682" cy="500533"/>
          </a:xfrm>
          <a:prstGeom prst="rect">
            <a:avLst/>
          </a:prstGeom>
          <a:noFill/>
          <a:ln>
            <a:noFill/>
          </a:ln>
        </p:spPr>
      </p:pic>
      <p:sp>
        <p:nvSpPr>
          <p:cNvPr id="59" name="Google Shape;59;p9"/>
          <p:cNvSpPr/>
          <p:nvPr/>
        </p:nvSpPr>
        <p:spPr>
          <a:xfrm>
            <a:off x="0" y="4804350"/>
            <a:ext cx="5953200" cy="45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0" name="Google Shape;60;p9"/>
          <p:cNvSpPr/>
          <p:nvPr/>
        </p:nvSpPr>
        <p:spPr>
          <a:xfrm>
            <a:off x="6997373" y="4804350"/>
            <a:ext cx="2146500" cy="45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1 1 1 1">
  <p:cSld name="Section Header 1 1 1 1">
    <p:bg>
      <p:bgPr>
        <a:solidFill>
          <a:srgbClr val="00275C"/>
        </a:solidFill>
        <a:effectLst/>
      </p:bgPr>
    </p:bg>
    <p:spTree>
      <p:nvGrpSpPr>
        <p:cNvPr id="1" name="Shape 61"/>
        <p:cNvGrpSpPr/>
        <p:nvPr/>
      </p:nvGrpSpPr>
      <p:grpSpPr>
        <a:xfrm>
          <a:off x="0" y="0"/>
          <a:ext cx="0" cy="0"/>
          <a:chOff x="0" y="0"/>
          <a:chExt cx="0" cy="0"/>
        </a:xfrm>
      </p:grpSpPr>
      <p:sp>
        <p:nvSpPr>
          <p:cNvPr id="62" name="Google Shape;62;p10"/>
          <p:cNvSpPr/>
          <p:nvPr/>
        </p:nvSpPr>
        <p:spPr>
          <a:xfrm>
            <a:off x="3657000" y="0"/>
            <a:ext cx="5487000" cy="5143500"/>
          </a:xfrm>
          <a:prstGeom prst="rect">
            <a:avLst/>
          </a:prstGeom>
          <a:solidFill>
            <a:srgbClr val="81D3E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63" name="Google Shape;63;p10"/>
          <p:cNvPicPr preferRelativeResize="0"/>
          <p:nvPr/>
        </p:nvPicPr>
        <p:blipFill rotWithShape="1">
          <a:blip r:embed="rId2">
            <a:alphaModFix/>
          </a:blip>
          <a:srcRect/>
          <a:stretch/>
        </p:blipFill>
        <p:spPr>
          <a:xfrm>
            <a:off x="6208445" y="4444583"/>
            <a:ext cx="533680" cy="500533"/>
          </a:xfrm>
          <a:prstGeom prst="rect">
            <a:avLst/>
          </a:prstGeom>
          <a:noFill/>
          <a:ln>
            <a:noFill/>
          </a:ln>
        </p:spPr>
      </p:pic>
      <p:sp>
        <p:nvSpPr>
          <p:cNvPr id="64" name="Google Shape;64;p10"/>
          <p:cNvSpPr txBox="1"/>
          <p:nvPr/>
        </p:nvSpPr>
        <p:spPr>
          <a:xfrm>
            <a:off x="4235250" y="1532225"/>
            <a:ext cx="4552500" cy="2739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275B"/>
              </a:solidFill>
              <a:latin typeface="Calibri"/>
              <a:ea typeface="Calibri"/>
              <a:cs typeface="Calibri"/>
              <a:sym typeface="Calibri"/>
            </a:endParaRPr>
          </a:p>
        </p:txBody>
      </p:sp>
      <p:sp>
        <p:nvSpPr>
          <p:cNvPr id="65" name="Google Shape;65;p10"/>
          <p:cNvSpPr/>
          <p:nvPr/>
        </p:nvSpPr>
        <p:spPr>
          <a:xfrm>
            <a:off x="0" y="4804350"/>
            <a:ext cx="5953200" cy="45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6" name="Google Shape;66;p10"/>
          <p:cNvSpPr/>
          <p:nvPr/>
        </p:nvSpPr>
        <p:spPr>
          <a:xfrm>
            <a:off x="6997373" y="4804350"/>
            <a:ext cx="2146500" cy="45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B305D"/>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59"/>
        <p:cNvGrpSpPr/>
        <p:nvPr/>
      </p:nvGrpSpPr>
      <p:grpSpPr>
        <a:xfrm>
          <a:off x="0" y="0"/>
          <a:ext cx="0" cy="0"/>
          <a:chOff x="0" y="0"/>
          <a:chExt cx="0" cy="0"/>
        </a:xfrm>
      </p:grpSpPr>
      <p:sp>
        <p:nvSpPr>
          <p:cNvPr id="160" name="Google Shape;160;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61" name="Google Shape;161;p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162" name="Google Shape;162;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6.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6.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6.xml"/><Relationship Id="rId6" Type="http://schemas.openxmlformats.org/officeDocument/2006/relationships/image" Target="../media/image8.png"/><Relationship Id="rId5" Type="http://schemas.openxmlformats.org/officeDocument/2006/relationships/image" Target="../media/image1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6.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6.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6.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6.xml"/><Relationship Id="rId5" Type="http://schemas.openxmlformats.org/officeDocument/2006/relationships/image" Target="../media/image19.png"/><Relationship Id="rId4" Type="http://schemas.openxmlformats.org/officeDocument/2006/relationships/hyperlink" Target="http://t.ly/WDA7"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catalog.arizona.edu/policy/undergraduate-student-learning-outcomes#:~:text=The%20University%20of%20Arizona's%20undergraduate,Differences%2C%20and%20Use%20Information%20Effectively." TargetMode="External"/><Relationship Id="rId2" Type="http://schemas.openxmlformats.org/officeDocument/2006/relationships/notesSlide" Target="../notesSlides/notesSlide26.xml"/><Relationship Id="rId1" Type="http://schemas.openxmlformats.org/officeDocument/2006/relationships/slideLayout" Target="../slideLayouts/slideLayout38.xml"/><Relationship Id="rId5" Type="http://schemas.openxmlformats.org/officeDocument/2006/relationships/image" Target="../media/image6.png"/><Relationship Id="rId4" Type="http://schemas.openxmlformats.org/officeDocument/2006/relationships/hyperlink" Target="http://t.ly/WDA7"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6.xml"/><Relationship Id="rId4" Type="http://schemas.openxmlformats.org/officeDocument/2006/relationships/hyperlink" Target="https://gened.arizona.edu/general-education-committee"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16.xml"/><Relationship Id="rId5" Type="http://schemas.openxmlformats.org/officeDocument/2006/relationships/image" Target="../media/image10.png"/><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16.xml"/><Relationship Id="rId4" Type="http://schemas.openxmlformats.org/officeDocument/2006/relationships/hyperlink" Target="https://americancultures.berkeley.edu/community-engagement/aces-student-projects"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16.xml"/><Relationship Id="rId4" Type="http://schemas.openxmlformats.org/officeDocument/2006/relationships/hyperlink" Target="https://uarizona.co1.qualtrics.com/jfe/form/SV_eFBecLCOptA13NP"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8.xml"/><Relationship Id="rId1" Type="http://schemas.openxmlformats.org/officeDocument/2006/relationships/slideLayout" Target="../slideLayouts/slideLayout24.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8.png"/><Relationship Id="rId4" Type="http://schemas.openxmlformats.org/officeDocument/2006/relationships/image" Target="../media/image7.png"/><Relationship Id="rId9" Type="http://schemas.openxmlformats.org/officeDocument/2006/relationships/image" Target="../media/image17.png"/></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9.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0.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1.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2.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C234B"/>
        </a:solidFill>
        <a:effectLst/>
      </p:bgPr>
    </p:bg>
    <p:spTree>
      <p:nvGrpSpPr>
        <p:cNvPr id="1" name="Shape 223"/>
        <p:cNvGrpSpPr/>
        <p:nvPr/>
      </p:nvGrpSpPr>
      <p:grpSpPr>
        <a:xfrm>
          <a:off x="0" y="0"/>
          <a:ext cx="0" cy="0"/>
          <a:chOff x="0" y="0"/>
          <a:chExt cx="0" cy="0"/>
        </a:xfrm>
      </p:grpSpPr>
      <p:pic>
        <p:nvPicPr>
          <p:cNvPr id="224" name="Google Shape;224;p42"/>
          <p:cNvPicPr preferRelativeResize="0"/>
          <p:nvPr/>
        </p:nvPicPr>
        <p:blipFill>
          <a:blip r:embed="rId3">
            <a:alphaModFix/>
          </a:blip>
          <a:stretch>
            <a:fillRect/>
          </a:stretch>
        </p:blipFill>
        <p:spPr>
          <a:xfrm>
            <a:off x="5185575" y="1348375"/>
            <a:ext cx="5831600" cy="5516725"/>
          </a:xfrm>
          <a:prstGeom prst="rect">
            <a:avLst/>
          </a:prstGeom>
          <a:noFill/>
          <a:ln>
            <a:noFill/>
          </a:ln>
        </p:spPr>
      </p:pic>
      <p:cxnSp>
        <p:nvCxnSpPr>
          <p:cNvPr id="225" name="Google Shape;225;p42"/>
          <p:cNvCxnSpPr/>
          <p:nvPr/>
        </p:nvCxnSpPr>
        <p:spPr>
          <a:xfrm>
            <a:off x="621075" y="2431250"/>
            <a:ext cx="1055400" cy="0"/>
          </a:xfrm>
          <a:prstGeom prst="straightConnector1">
            <a:avLst/>
          </a:prstGeom>
          <a:noFill/>
          <a:ln w="114300" cap="flat" cmpd="sng">
            <a:solidFill>
              <a:srgbClr val="AB0520"/>
            </a:solidFill>
            <a:prstDash val="solid"/>
            <a:round/>
            <a:headEnd type="none" w="med" len="med"/>
            <a:tailEnd type="none" w="med" len="med"/>
          </a:ln>
        </p:spPr>
      </p:cxnSp>
      <p:sp>
        <p:nvSpPr>
          <p:cNvPr id="226" name="Google Shape;226;p42"/>
          <p:cNvSpPr txBox="1">
            <a:spLocks noGrp="1"/>
          </p:cNvSpPr>
          <p:nvPr>
            <p:ph type="ctrTitle"/>
          </p:nvPr>
        </p:nvSpPr>
        <p:spPr>
          <a:xfrm>
            <a:off x="465275" y="1918027"/>
            <a:ext cx="7772400" cy="700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4400">
                <a:solidFill>
                  <a:srgbClr val="FFFFFF"/>
                </a:solidFill>
                <a:latin typeface="Proxima Nova Semibold"/>
                <a:ea typeface="Proxima Nova Semibold"/>
                <a:cs typeface="Proxima Nova Semibold"/>
                <a:sym typeface="Proxima Nova Semibold"/>
              </a:rPr>
              <a:t>GEN ED Summit</a:t>
            </a:r>
            <a:endParaRPr sz="4400">
              <a:solidFill>
                <a:srgbClr val="FFFFFF"/>
              </a:solidFill>
              <a:latin typeface="Proxima Nova Semibold"/>
              <a:ea typeface="Proxima Nova Semibold"/>
              <a:cs typeface="Proxima Nova Semibold"/>
              <a:sym typeface="Proxima Nova Semibold"/>
            </a:endParaRPr>
          </a:p>
          <a:p>
            <a:pPr marL="0" lvl="0" indent="0" algn="l" rtl="0">
              <a:lnSpc>
                <a:spcPct val="115000"/>
              </a:lnSpc>
              <a:spcBef>
                <a:spcPts val="0"/>
              </a:spcBef>
              <a:spcAft>
                <a:spcPts val="0"/>
              </a:spcAft>
              <a:buNone/>
            </a:pPr>
            <a:endParaRPr sz="3000">
              <a:solidFill>
                <a:srgbClr val="0C234B"/>
              </a:solidFill>
              <a:latin typeface="Proxima Nova"/>
              <a:ea typeface="Proxima Nova"/>
              <a:cs typeface="Proxima Nova"/>
              <a:sym typeface="Proxima Nova"/>
            </a:endParaRPr>
          </a:p>
        </p:txBody>
      </p:sp>
      <p:sp>
        <p:nvSpPr>
          <p:cNvPr id="227" name="Google Shape;227;p42"/>
          <p:cNvSpPr txBox="1"/>
          <p:nvPr/>
        </p:nvSpPr>
        <p:spPr>
          <a:xfrm>
            <a:off x="544875" y="2542625"/>
            <a:ext cx="5629500" cy="700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solidFill>
                  <a:srgbClr val="FFFFFF"/>
                </a:solidFill>
                <a:latin typeface="Proxima Nova"/>
                <a:ea typeface="Proxima Nova"/>
                <a:cs typeface="Proxima Nova"/>
                <a:sym typeface="Proxima Nova"/>
              </a:rPr>
              <a:t>August 13, 2020 </a:t>
            </a:r>
            <a:endParaRPr sz="1800">
              <a:solidFill>
                <a:srgbClr val="FFFFFF"/>
              </a:solidFill>
              <a:latin typeface="Proxima Nova"/>
              <a:ea typeface="Proxima Nova"/>
              <a:cs typeface="Proxima Nova"/>
              <a:sym typeface="Proxima Nova"/>
            </a:endParaRPr>
          </a:p>
          <a:p>
            <a:pPr marL="0" lvl="0" indent="0" algn="l" rtl="0">
              <a:lnSpc>
                <a:spcPct val="115000"/>
              </a:lnSpc>
              <a:spcBef>
                <a:spcPts val="0"/>
              </a:spcBef>
              <a:spcAft>
                <a:spcPts val="0"/>
              </a:spcAft>
              <a:buNone/>
            </a:pPr>
            <a:r>
              <a:rPr lang="en" sz="1800">
                <a:solidFill>
                  <a:srgbClr val="FFFFFF"/>
                </a:solidFill>
                <a:latin typeface="Proxima Nova"/>
                <a:ea typeface="Proxima Nova"/>
                <a:cs typeface="Proxima Nova"/>
                <a:sym typeface="Proxima Nova"/>
              </a:rPr>
              <a:t>1:00-4:00 PM</a:t>
            </a:r>
            <a:endParaRPr sz="1800">
              <a:solidFill>
                <a:srgbClr val="FFFFFF"/>
              </a:solidFill>
              <a:latin typeface="Proxima Nova"/>
              <a:ea typeface="Proxima Nova"/>
              <a:cs typeface="Proxima Nova"/>
              <a:sym typeface="Proxima Nova"/>
            </a:endParaRPr>
          </a:p>
        </p:txBody>
      </p:sp>
      <p:sp>
        <p:nvSpPr>
          <p:cNvPr id="228" name="Google Shape;228;p42"/>
          <p:cNvSpPr txBox="1">
            <a:spLocks noGrp="1"/>
          </p:cNvSpPr>
          <p:nvPr>
            <p:ph type="ctrTitle" idx="2"/>
          </p:nvPr>
        </p:nvSpPr>
        <p:spPr>
          <a:xfrm>
            <a:off x="465275" y="1272177"/>
            <a:ext cx="7772400" cy="700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800">
                <a:solidFill>
                  <a:srgbClr val="81D3EB"/>
                </a:solidFill>
                <a:latin typeface="Proxima Nova Semibold"/>
                <a:ea typeface="Proxima Nova Semibold"/>
                <a:cs typeface="Proxima Nova Semibold"/>
                <a:sym typeface="Proxima Nova Semibold"/>
              </a:rPr>
              <a:t>THE UNIVERSITY OF ARIZONA</a:t>
            </a:r>
            <a:endParaRPr sz="1800">
              <a:solidFill>
                <a:srgbClr val="81D3EB"/>
              </a:solidFill>
              <a:latin typeface="Proxima Nova Semibold"/>
              <a:ea typeface="Proxima Nova Semibold"/>
              <a:cs typeface="Proxima Nova Semibold"/>
              <a:sym typeface="Proxima Nova Semibold"/>
            </a:endParaRPr>
          </a:p>
          <a:p>
            <a:pPr marL="0" lvl="0" indent="0" algn="l" rtl="0">
              <a:lnSpc>
                <a:spcPct val="115000"/>
              </a:lnSpc>
              <a:spcBef>
                <a:spcPts val="0"/>
              </a:spcBef>
              <a:spcAft>
                <a:spcPts val="0"/>
              </a:spcAft>
              <a:buNone/>
            </a:pPr>
            <a:endParaRPr sz="400">
              <a:solidFill>
                <a:srgbClr val="0C234B"/>
              </a:solidFill>
              <a:latin typeface="Proxima Nova"/>
              <a:ea typeface="Proxima Nova"/>
              <a:cs typeface="Proxima Nova"/>
              <a:sym typeface="Proxima Nova"/>
            </a:endParaRPr>
          </a:p>
        </p:txBody>
      </p:sp>
      <p:pic>
        <p:nvPicPr>
          <p:cNvPr id="229" name="Google Shape;229;p42"/>
          <p:cNvPicPr preferRelativeResize="0"/>
          <p:nvPr/>
        </p:nvPicPr>
        <p:blipFill>
          <a:blip r:embed="rId4">
            <a:alphaModFix/>
          </a:blip>
          <a:stretch>
            <a:fillRect/>
          </a:stretch>
        </p:blipFill>
        <p:spPr>
          <a:xfrm>
            <a:off x="7629525" y="3852282"/>
            <a:ext cx="1055400" cy="97721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3"/>
        <p:cNvGrpSpPr/>
        <p:nvPr/>
      </p:nvGrpSpPr>
      <p:grpSpPr>
        <a:xfrm>
          <a:off x="0" y="0"/>
          <a:ext cx="0" cy="0"/>
          <a:chOff x="0" y="0"/>
          <a:chExt cx="0" cy="0"/>
        </a:xfrm>
      </p:grpSpPr>
      <p:sp>
        <p:nvSpPr>
          <p:cNvPr id="404" name="Google Shape;404;p55"/>
          <p:cNvSpPr txBox="1">
            <a:spLocks noGrp="1"/>
          </p:cNvSpPr>
          <p:nvPr>
            <p:ph type="ctrTitle"/>
          </p:nvPr>
        </p:nvSpPr>
        <p:spPr>
          <a:xfrm>
            <a:off x="609600" y="1378652"/>
            <a:ext cx="7772400" cy="7008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4400" dirty="0">
                <a:solidFill>
                  <a:srgbClr val="0C234B"/>
                </a:solidFill>
                <a:latin typeface="Proxima Nova Semibold"/>
                <a:ea typeface="Proxima Nova Semibold"/>
                <a:cs typeface="Proxima Nova Semibold"/>
                <a:sym typeface="Proxima Nova Semibold"/>
              </a:rPr>
              <a:t>CURRICULUM CATEGORIES</a:t>
            </a:r>
            <a:endParaRPr sz="4400" dirty="0">
              <a:solidFill>
                <a:srgbClr val="0C234B"/>
              </a:solidFill>
              <a:latin typeface="Proxima Nova Semibold"/>
              <a:ea typeface="Proxima Nova Semibold"/>
              <a:cs typeface="Proxima Nova Semibold"/>
              <a:sym typeface="Proxima Nova Semibold"/>
            </a:endParaRPr>
          </a:p>
          <a:p>
            <a:pPr marL="0" lvl="0" indent="0" algn="l" rtl="0">
              <a:lnSpc>
                <a:spcPct val="115000"/>
              </a:lnSpc>
              <a:spcBef>
                <a:spcPts val="0"/>
              </a:spcBef>
              <a:spcAft>
                <a:spcPts val="0"/>
              </a:spcAft>
              <a:buNone/>
            </a:pPr>
            <a:endParaRPr sz="3000" dirty="0">
              <a:solidFill>
                <a:srgbClr val="0C234B"/>
              </a:solidFill>
              <a:latin typeface="Proxima Nova"/>
              <a:ea typeface="Proxima Nova"/>
              <a:cs typeface="Proxima Nova"/>
              <a:sym typeface="Proxima Nova"/>
            </a:endParaRPr>
          </a:p>
        </p:txBody>
      </p:sp>
      <p:cxnSp>
        <p:nvCxnSpPr>
          <p:cNvPr id="405" name="Google Shape;405;p55"/>
          <p:cNvCxnSpPr/>
          <p:nvPr/>
        </p:nvCxnSpPr>
        <p:spPr>
          <a:xfrm>
            <a:off x="3976250" y="1861625"/>
            <a:ext cx="1055400" cy="0"/>
          </a:xfrm>
          <a:prstGeom prst="straightConnector1">
            <a:avLst/>
          </a:prstGeom>
          <a:noFill/>
          <a:ln w="114300" cap="flat" cmpd="sng">
            <a:solidFill>
              <a:srgbClr val="AB0520"/>
            </a:solidFill>
            <a:prstDash val="solid"/>
            <a:round/>
            <a:headEnd type="none" w="med" len="med"/>
            <a:tailEnd type="none" w="med" len="med"/>
          </a:ln>
        </p:spPr>
      </p:cxnSp>
      <p:pic>
        <p:nvPicPr>
          <p:cNvPr id="406" name="Google Shape;406;p55"/>
          <p:cNvPicPr preferRelativeResize="0"/>
          <p:nvPr/>
        </p:nvPicPr>
        <p:blipFill>
          <a:blip r:embed="rId3">
            <a:alphaModFix/>
          </a:blip>
          <a:stretch>
            <a:fillRect/>
          </a:stretch>
        </p:blipFill>
        <p:spPr>
          <a:xfrm>
            <a:off x="3277750" y="1546050"/>
            <a:ext cx="2478774" cy="32078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pic>
        <p:nvPicPr>
          <p:cNvPr id="448" name="Google Shape;448;p57"/>
          <p:cNvPicPr preferRelativeResize="0"/>
          <p:nvPr/>
        </p:nvPicPr>
        <p:blipFill>
          <a:blip r:embed="rId3">
            <a:alphaModFix/>
          </a:blip>
          <a:stretch>
            <a:fillRect/>
          </a:stretch>
        </p:blipFill>
        <p:spPr>
          <a:xfrm>
            <a:off x="76200" y="-76200"/>
            <a:ext cx="1092724" cy="1414100"/>
          </a:xfrm>
          <a:prstGeom prst="rect">
            <a:avLst/>
          </a:prstGeom>
          <a:noFill/>
          <a:ln>
            <a:noFill/>
          </a:ln>
        </p:spPr>
      </p:pic>
      <p:sp>
        <p:nvSpPr>
          <p:cNvPr id="449" name="Google Shape;449;p57"/>
          <p:cNvSpPr txBox="1">
            <a:spLocks noGrp="1"/>
          </p:cNvSpPr>
          <p:nvPr>
            <p:ph type="ctrTitle"/>
          </p:nvPr>
        </p:nvSpPr>
        <p:spPr>
          <a:xfrm>
            <a:off x="1196475" y="585252"/>
            <a:ext cx="7772400" cy="700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3000" b="1" dirty="0">
                <a:solidFill>
                  <a:srgbClr val="0C234B"/>
                </a:solidFill>
                <a:latin typeface="Proxima Nova"/>
                <a:ea typeface="Proxima Nova"/>
                <a:cs typeface="Proxima Nova"/>
                <a:sym typeface="Proxima Nova"/>
              </a:rPr>
              <a:t>Curriculum Overview</a:t>
            </a:r>
            <a:endParaRPr sz="3000" b="1" dirty="0">
              <a:solidFill>
                <a:srgbClr val="0C234B"/>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sz="3000" dirty="0">
              <a:solidFill>
                <a:srgbClr val="0C234B"/>
              </a:solidFill>
              <a:latin typeface="Proxima Nova"/>
              <a:ea typeface="Proxima Nova"/>
              <a:cs typeface="Proxima Nova"/>
              <a:sym typeface="Proxima Nova"/>
            </a:endParaRPr>
          </a:p>
        </p:txBody>
      </p:sp>
      <p:cxnSp>
        <p:nvCxnSpPr>
          <p:cNvPr id="450" name="Google Shape;450;p57"/>
          <p:cNvCxnSpPr/>
          <p:nvPr/>
        </p:nvCxnSpPr>
        <p:spPr>
          <a:xfrm>
            <a:off x="1300425" y="929850"/>
            <a:ext cx="8243100" cy="0"/>
          </a:xfrm>
          <a:prstGeom prst="straightConnector1">
            <a:avLst/>
          </a:prstGeom>
          <a:noFill/>
          <a:ln w="28575" cap="flat" cmpd="sng">
            <a:solidFill>
              <a:srgbClr val="378DBD"/>
            </a:solidFill>
            <a:prstDash val="solid"/>
            <a:round/>
            <a:headEnd type="none" w="med" len="med"/>
            <a:tailEnd type="none" w="med" len="med"/>
          </a:ln>
        </p:spPr>
      </p:cxnSp>
      <p:sp>
        <p:nvSpPr>
          <p:cNvPr id="451" name="Google Shape;451;p57"/>
          <p:cNvSpPr/>
          <p:nvPr/>
        </p:nvSpPr>
        <p:spPr>
          <a:xfrm>
            <a:off x="3257725" y="1129050"/>
            <a:ext cx="5739000" cy="35589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57"/>
          <p:cNvSpPr txBox="1"/>
          <p:nvPr/>
        </p:nvSpPr>
        <p:spPr>
          <a:xfrm>
            <a:off x="951775" y="2967532"/>
            <a:ext cx="1544100" cy="3999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500">
                <a:solidFill>
                  <a:srgbClr val="0C234B"/>
                </a:solidFill>
                <a:latin typeface="Proxima Nova Semibold"/>
                <a:ea typeface="Proxima Nova Semibold"/>
                <a:cs typeface="Proxima Nova Semibold"/>
                <a:sym typeface="Proxima Nova Semibold"/>
              </a:rPr>
              <a:t>Foundations*</a:t>
            </a:r>
            <a:endParaRPr sz="1500" u="none" strike="noStrike" cap="none">
              <a:solidFill>
                <a:srgbClr val="0C234B"/>
              </a:solidFill>
              <a:latin typeface="Proxima Nova Semibold"/>
              <a:ea typeface="Proxima Nova Semibold"/>
              <a:cs typeface="Proxima Nova Semibold"/>
              <a:sym typeface="Proxima Nova Semibold"/>
            </a:endParaRPr>
          </a:p>
        </p:txBody>
      </p:sp>
      <p:pic>
        <p:nvPicPr>
          <p:cNvPr id="453" name="Google Shape;453;p57"/>
          <p:cNvPicPr preferRelativeResize="0"/>
          <p:nvPr/>
        </p:nvPicPr>
        <p:blipFill>
          <a:blip r:embed="rId4">
            <a:alphaModFix/>
          </a:blip>
          <a:stretch>
            <a:fillRect/>
          </a:stretch>
        </p:blipFill>
        <p:spPr>
          <a:xfrm>
            <a:off x="1033630" y="2092606"/>
            <a:ext cx="1394647" cy="874153"/>
          </a:xfrm>
          <a:prstGeom prst="rect">
            <a:avLst/>
          </a:prstGeom>
          <a:noFill/>
          <a:ln>
            <a:noFill/>
          </a:ln>
        </p:spPr>
      </p:pic>
      <p:sp>
        <p:nvSpPr>
          <p:cNvPr id="454" name="Google Shape;454;p57"/>
          <p:cNvSpPr txBox="1"/>
          <p:nvPr/>
        </p:nvSpPr>
        <p:spPr>
          <a:xfrm>
            <a:off x="922121" y="3227965"/>
            <a:ext cx="1544100" cy="5685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300">
                <a:solidFill>
                  <a:srgbClr val="0C234B"/>
                </a:solidFill>
                <a:latin typeface="Proxima Nova"/>
                <a:ea typeface="Proxima Nova"/>
                <a:cs typeface="Proxima Nova"/>
                <a:sym typeface="Proxima Nova"/>
              </a:rPr>
              <a:t>9 units</a:t>
            </a:r>
            <a:endParaRPr sz="1300">
              <a:solidFill>
                <a:srgbClr val="0C234B"/>
              </a:solidFill>
              <a:latin typeface="Proxima Nova"/>
              <a:ea typeface="Proxima Nova"/>
              <a:cs typeface="Proxima Nova"/>
              <a:sym typeface="Proxima Nova"/>
            </a:endParaRPr>
          </a:p>
          <a:p>
            <a:pPr marL="0" marR="0" lvl="0" indent="0" algn="ctr" rtl="0">
              <a:spcBef>
                <a:spcPts val="0"/>
              </a:spcBef>
              <a:spcAft>
                <a:spcPts val="0"/>
              </a:spcAft>
              <a:buNone/>
            </a:pPr>
            <a:r>
              <a:rPr lang="en" sz="1300">
                <a:solidFill>
                  <a:srgbClr val="0C234B"/>
                </a:solidFill>
                <a:latin typeface="Proxima Nova"/>
                <a:ea typeface="Proxima Nova"/>
                <a:cs typeface="Proxima Nova"/>
                <a:sym typeface="Proxima Nova"/>
              </a:rPr>
              <a:t>(variable)</a:t>
            </a:r>
            <a:endParaRPr sz="1300">
              <a:solidFill>
                <a:srgbClr val="0C234B"/>
              </a:solidFill>
              <a:latin typeface="Proxima Nova"/>
              <a:ea typeface="Proxima Nova"/>
              <a:cs typeface="Proxima Nova"/>
              <a:sym typeface="Proxima Nova"/>
            </a:endParaRPr>
          </a:p>
        </p:txBody>
      </p:sp>
      <p:sp>
        <p:nvSpPr>
          <p:cNvPr id="455" name="Google Shape;455;p57"/>
          <p:cNvSpPr txBox="1"/>
          <p:nvPr/>
        </p:nvSpPr>
        <p:spPr>
          <a:xfrm>
            <a:off x="5286950" y="2177675"/>
            <a:ext cx="1668600" cy="3999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500">
                <a:solidFill>
                  <a:srgbClr val="0C234B"/>
                </a:solidFill>
                <a:latin typeface="Proxima Nova Semibold"/>
                <a:ea typeface="Proxima Nova Semibold"/>
                <a:cs typeface="Proxima Nova Semibold"/>
                <a:sym typeface="Proxima Nova Semibold"/>
              </a:rPr>
              <a:t>Exploring</a:t>
            </a:r>
            <a:endParaRPr sz="1500">
              <a:solidFill>
                <a:srgbClr val="0C234B"/>
              </a:solidFill>
              <a:latin typeface="Proxima Nova Semibold"/>
              <a:ea typeface="Proxima Nova Semibold"/>
              <a:cs typeface="Proxima Nova Semibold"/>
              <a:sym typeface="Proxima Nova Semibold"/>
            </a:endParaRPr>
          </a:p>
          <a:p>
            <a:pPr marL="0" marR="0" lvl="0" indent="0" algn="ctr" rtl="0">
              <a:spcBef>
                <a:spcPts val="0"/>
              </a:spcBef>
              <a:spcAft>
                <a:spcPts val="0"/>
              </a:spcAft>
              <a:buNone/>
            </a:pPr>
            <a:r>
              <a:rPr lang="en" sz="1500">
                <a:solidFill>
                  <a:srgbClr val="0C234B"/>
                </a:solidFill>
                <a:latin typeface="Proxima Nova Semibold"/>
                <a:ea typeface="Proxima Nova Semibold"/>
                <a:cs typeface="Proxima Nova Semibold"/>
                <a:sym typeface="Proxima Nova Semibold"/>
              </a:rPr>
              <a:t>Perspectives</a:t>
            </a:r>
            <a:endParaRPr sz="1500" u="none" strike="noStrike" cap="none">
              <a:solidFill>
                <a:srgbClr val="0C234B"/>
              </a:solidFill>
              <a:latin typeface="Proxima Nova Semibold"/>
              <a:ea typeface="Proxima Nova Semibold"/>
              <a:cs typeface="Proxima Nova Semibold"/>
              <a:sym typeface="Proxima Nova Semibold"/>
            </a:endParaRPr>
          </a:p>
        </p:txBody>
      </p:sp>
      <p:sp>
        <p:nvSpPr>
          <p:cNvPr id="456" name="Google Shape;456;p57"/>
          <p:cNvSpPr txBox="1"/>
          <p:nvPr/>
        </p:nvSpPr>
        <p:spPr>
          <a:xfrm>
            <a:off x="5663000" y="2650606"/>
            <a:ext cx="916500" cy="5685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300">
                <a:solidFill>
                  <a:srgbClr val="0C234B"/>
                </a:solidFill>
                <a:latin typeface="Proxima Nova"/>
                <a:ea typeface="Proxima Nova"/>
                <a:cs typeface="Proxima Nova"/>
                <a:sym typeface="Proxima Nova"/>
              </a:rPr>
              <a:t>12 units</a:t>
            </a:r>
            <a:endParaRPr sz="1300">
              <a:solidFill>
                <a:srgbClr val="0C234B"/>
              </a:solidFill>
              <a:latin typeface="Proxima Nova"/>
              <a:ea typeface="Proxima Nova"/>
              <a:cs typeface="Proxima Nova"/>
              <a:sym typeface="Proxima Nova"/>
            </a:endParaRPr>
          </a:p>
        </p:txBody>
      </p:sp>
      <p:pic>
        <p:nvPicPr>
          <p:cNvPr id="457" name="Google Shape;457;p57"/>
          <p:cNvPicPr preferRelativeResize="0"/>
          <p:nvPr/>
        </p:nvPicPr>
        <p:blipFill>
          <a:blip r:embed="rId5">
            <a:alphaModFix/>
          </a:blip>
          <a:stretch>
            <a:fillRect/>
          </a:stretch>
        </p:blipFill>
        <p:spPr>
          <a:xfrm>
            <a:off x="5623017" y="1209850"/>
            <a:ext cx="996466" cy="998584"/>
          </a:xfrm>
          <a:prstGeom prst="rect">
            <a:avLst/>
          </a:prstGeom>
          <a:noFill/>
          <a:ln>
            <a:noFill/>
          </a:ln>
        </p:spPr>
      </p:pic>
      <p:sp>
        <p:nvSpPr>
          <p:cNvPr id="458" name="Google Shape;458;p57"/>
          <p:cNvSpPr txBox="1"/>
          <p:nvPr/>
        </p:nvSpPr>
        <p:spPr>
          <a:xfrm>
            <a:off x="2870951" y="2967532"/>
            <a:ext cx="2582400" cy="3999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500">
                <a:solidFill>
                  <a:srgbClr val="0C234B"/>
                </a:solidFill>
                <a:latin typeface="Proxima Nova Semibold"/>
                <a:ea typeface="Proxima Nova Semibold"/>
                <a:cs typeface="Proxima Nova Semibold"/>
                <a:sym typeface="Proxima Nova Semibold"/>
              </a:rPr>
              <a:t>Introduction</a:t>
            </a:r>
            <a:endParaRPr sz="1500">
              <a:solidFill>
                <a:srgbClr val="0C234B"/>
              </a:solidFill>
              <a:latin typeface="Proxima Nova Semibold"/>
              <a:ea typeface="Proxima Nova Semibold"/>
              <a:cs typeface="Proxima Nova Semibold"/>
              <a:sym typeface="Proxima Nova Semibold"/>
            </a:endParaRPr>
          </a:p>
          <a:p>
            <a:pPr marL="0" marR="0" lvl="0" indent="0" algn="ctr" rtl="0">
              <a:spcBef>
                <a:spcPts val="0"/>
              </a:spcBef>
              <a:spcAft>
                <a:spcPts val="0"/>
              </a:spcAft>
              <a:buNone/>
            </a:pPr>
            <a:endParaRPr sz="1500">
              <a:solidFill>
                <a:srgbClr val="0C234B"/>
              </a:solidFill>
              <a:latin typeface="Proxima Nova Semibold"/>
              <a:ea typeface="Proxima Nova Semibold"/>
              <a:cs typeface="Proxima Nova Semibold"/>
              <a:sym typeface="Proxima Nova Semibold"/>
            </a:endParaRPr>
          </a:p>
        </p:txBody>
      </p:sp>
      <p:pic>
        <p:nvPicPr>
          <p:cNvPr id="459" name="Google Shape;459;p57"/>
          <p:cNvPicPr preferRelativeResize="0"/>
          <p:nvPr/>
        </p:nvPicPr>
        <p:blipFill>
          <a:blip r:embed="rId6">
            <a:alphaModFix/>
          </a:blip>
          <a:stretch>
            <a:fillRect/>
          </a:stretch>
        </p:blipFill>
        <p:spPr>
          <a:xfrm>
            <a:off x="3662010" y="1896384"/>
            <a:ext cx="833572" cy="995847"/>
          </a:xfrm>
          <a:prstGeom prst="rect">
            <a:avLst/>
          </a:prstGeom>
          <a:noFill/>
          <a:ln>
            <a:noFill/>
          </a:ln>
        </p:spPr>
      </p:pic>
      <p:sp>
        <p:nvSpPr>
          <p:cNvPr id="460" name="Google Shape;460;p57"/>
          <p:cNvSpPr txBox="1"/>
          <p:nvPr/>
        </p:nvSpPr>
        <p:spPr>
          <a:xfrm>
            <a:off x="3036700" y="3227965"/>
            <a:ext cx="2250900" cy="5685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300">
                <a:solidFill>
                  <a:srgbClr val="0C234B"/>
                </a:solidFill>
                <a:latin typeface="Proxima Nova"/>
                <a:ea typeface="Proxima Nova"/>
                <a:cs typeface="Proxima Nova"/>
                <a:sym typeface="Proxima Nova"/>
              </a:rPr>
              <a:t>1 unit</a:t>
            </a:r>
            <a:endParaRPr sz="1300" u="none" strike="noStrike" cap="none">
              <a:solidFill>
                <a:srgbClr val="0C234B"/>
              </a:solidFill>
              <a:latin typeface="Proxima Nova"/>
              <a:ea typeface="Proxima Nova"/>
              <a:cs typeface="Proxima Nova"/>
              <a:sym typeface="Proxima Nova"/>
            </a:endParaRPr>
          </a:p>
        </p:txBody>
      </p:sp>
      <p:sp>
        <p:nvSpPr>
          <p:cNvPr id="461" name="Google Shape;461;p57"/>
          <p:cNvSpPr txBox="1"/>
          <p:nvPr/>
        </p:nvSpPr>
        <p:spPr>
          <a:xfrm>
            <a:off x="5316125" y="3883925"/>
            <a:ext cx="1668600" cy="3999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500">
                <a:solidFill>
                  <a:srgbClr val="0C234B"/>
                </a:solidFill>
                <a:latin typeface="Proxima Nova Semibold"/>
                <a:ea typeface="Proxima Nova Semibold"/>
                <a:cs typeface="Proxima Nova Semibold"/>
                <a:sym typeface="Proxima Nova Semibold"/>
              </a:rPr>
              <a:t>Building</a:t>
            </a:r>
            <a:endParaRPr sz="1500">
              <a:solidFill>
                <a:srgbClr val="0C234B"/>
              </a:solidFill>
              <a:latin typeface="Proxima Nova Semibold"/>
              <a:ea typeface="Proxima Nova Semibold"/>
              <a:cs typeface="Proxima Nova Semibold"/>
              <a:sym typeface="Proxima Nova Semibold"/>
            </a:endParaRPr>
          </a:p>
          <a:p>
            <a:pPr marL="0" marR="0" lvl="0" indent="0" algn="ctr" rtl="0">
              <a:spcBef>
                <a:spcPts val="0"/>
              </a:spcBef>
              <a:spcAft>
                <a:spcPts val="0"/>
              </a:spcAft>
              <a:buNone/>
            </a:pPr>
            <a:r>
              <a:rPr lang="en" sz="1500">
                <a:solidFill>
                  <a:srgbClr val="0C234B"/>
                </a:solidFill>
                <a:latin typeface="Proxima Nova Semibold"/>
                <a:ea typeface="Proxima Nova Semibold"/>
                <a:cs typeface="Proxima Nova Semibold"/>
                <a:sym typeface="Proxima Nova Semibold"/>
              </a:rPr>
              <a:t>Connections</a:t>
            </a:r>
            <a:endParaRPr sz="1500" u="none" strike="noStrike" cap="none">
              <a:solidFill>
                <a:srgbClr val="0C234B"/>
              </a:solidFill>
              <a:latin typeface="Proxima Nova Semibold"/>
              <a:ea typeface="Proxima Nova Semibold"/>
              <a:cs typeface="Proxima Nova Semibold"/>
              <a:sym typeface="Proxima Nova Semibold"/>
            </a:endParaRPr>
          </a:p>
        </p:txBody>
      </p:sp>
      <p:pic>
        <p:nvPicPr>
          <p:cNvPr id="462" name="Google Shape;462;p57"/>
          <p:cNvPicPr preferRelativeResize="0"/>
          <p:nvPr/>
        </p:nvPicPr>
        <p:blipFill>
          <a:blip r:embed="rId7">
            <a:alphaModFix/>
          </a:blip>
          <a:stretch>
            <a:fillRect/>
          </a:stretch>
        </p:blipFill>
        <p:spPr>
          <a:xfrm>
            <a:off x="5692175" y="3041768"/>
            <a:ext cx="833575" cy="795057"/>
          </a:xfrm>
          <a:prstGeom prst="rect">
            <a:avLst/>
          </a:prstGeom>
          <a:noFill/>
          <a:ln>
            <a:noFill/>
          </a:ln>
        </p:spPr>
      </p:pic>
      <p:sp>
        <p:nvSpPr>
          <p:cNvPr id="463" name="Google Shape;463;p57"/>
          <p:cNvSpPr txBox="1"/>
          <p:nvPr/>
        </p:nvSpPr>
        <p:spPr>
          <a:xfrm>
            <a:off x="5692175" y="4363561"/>
            <a:ext cx="916500" cy="5685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300">
                <a:solidFill>
                  <a:srgbClr val="0C234B"/>
                </a:solidFill>
                <a:latin typeface="Proxima Nova"/>
                <a:ea typeface="Proxima Nova"/>
                <a:cs typeface="Proxima Nova"/>
                <a:sym typeface="Proxima Nova"/>
              </a:rPr>
              <a:t>9 units</a:t>
            </a:r>
            <a:endParaRPr sz="1300">
              <a:solidFill>
                <a:srgbClr val="0C234B"/>
              </a:solidFill>
              <a:latin typeface="Proxima Nova"/>
              <a:ea typeface="Proxima Nova"/>
              <a:cs typeface="Proxima Nova"/>
              <a:sym typeface="Proxima Nova"/>
            </a:endParaRPr>
          </a:p>
          <a:p>
            <a:pPr marL="0" marR="0" lvl="0" indent="0" algn="ctr" rtl="0">
              <a:spcBef>
                <a:spcPts val="0"/>
              </a:spcBef>
              <a:spcAft>
                <a:spcPts val="0"/>
              </a:spcAft>
              <a:buNone/>
            </a:pPr>
            <a:endParaRPr sz="1300">
              <a:solidFill>
                <a:srgbClr val="0C234B"/>
              </a:solidFill>
              <a:latin typeface="Proxima Nova"/>
              <a:ea typeface="Proxima Nova"/>
              <a:cs typeface="Proxima Nova"/>
              <a:sym typeface="Proxima Nova"/>
            </a:endParaRPr>
          </a:p>
        </p:txBody>
      </p:sp>
      <p:sp>
        <p:nvSpPr>
          <p:cNvPr id="464" name="Google Shape;464;p57"/>
          <p:cNvSpPr txBox="1"/>
          <p:nvPr/>
        </p:nvSpPr>
        <p:spPr>
          <a:xfrm>
            <a:off x="7423136" y="3043732"/>
            <a:ext cx="1317000" cy="3999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500">
                <a:solidFill>
                  <a:srgbClr val="0C234B"/>
                </a:solidFill>
                <a:latin typeface="Proxima Nova Semibold"/>
                <a:ea typeface="Proxima Nova Semibold"/>
                <a:cs typeface="Proxima Nova Semibold"/>
                <a:sym typeface="Proxima Nova Semibold"/>
              </a:rPr>
              <a:t>Pinnacle</a:t>
            </a:r>
            <a:endParaRPr sz="1500">
              <a:solidFill>
                <a:srgbClr val="0C234B"/>
              </a:solidFill>
              <a:latin typeface="Proxima Nova Semibold"/>
              <a:ea typeface="Proxima Nova Semibold"/>
              <a:cs typeface="Proxima Nova Semibold"/>
              <a:sym typeface="Proxima Nova Semibold"/>
            </a:endParaRPr>
          </a:p>
          <a:p>
            <a:pPr marL="0" marR="0" lvl="0" indent="0" algn="ctr" rtl="0">
              <a:spcBef>
                <a:spcPts val="0"/>
              </a:spcBef>
              <a:spcAft>
                <a:spcPts val="0"/>
              </a:spcAft>
              <a:buNone/>
            </a:pPr>
            <a:endParaRPr sz="1500">
              <a:solidFill>
                <a:srgbClr val="0C234B"/>
              </a:solidFill>
              <a:latin typeface="Proxima Nova Semibold"/>
              <a:ea typeface="Proxima Nova Semibold"/>
              <a:cs typeface="Proxima Nova Semibold"/>
              <a:sym typeface="Proxima Nova Semibold"/>
            </a:endParaRPr>
          </a:p>
          <a:p>
            <a:pPr marL="0" marR="0" lvl="0" indent="0" algn="ctr" rtl="0">
              <a:spcBef>
                <a:spcPts val="0"/>
              </a:spcBef>
              <a:spcAft>
                <a:spcPts val="0"/>
              </a:spcAft>
              <a:buNone/>
            </a:pPr>
            <a:endParaRPr sz="1500">
              <a:solidFill>
                <a:srgbClr val="0C234B"/>
              </a:solidFill>
              <a:latin typeface="Proxima Nova Semibold"/>
              <a:ea typeface="Proxima Nova Semibold"/>
              <a:cs typeface="Proxima Nova Semibold"/>
              <a:sym typeface="Proxima Nova Semibold"/>
            </a:endParaRPr>
          </a:p>
        </p:txBody>
      </p:sp>
      <p:pic>
        <p:nvPicPr>
          <p:cNvPr id="465" name="Google Shape;465;p57"/>
          <p:cNvPicPr preferRelativeResize="0"/>
          <p:nvPr/>
        </p:nvPicPr>
        <p:blipFill>
          <a:blip r:embed="rId8">
            <a:alphaModFix/>
          </a:blip>
          <a:stretch>
            <a:fillRect/>
          </a:stretch>
        </p:blipFill>
        <p:spPr>
          <a:xfrm>
            <a:off x="7442822" y="2092606"/>
            <a:ext cx="1277628" cy="805439"/>
          </a:xfrm>
          <a:prstGeom prst="rect">
            <a:avLst/>
          </a:prstGeom>
          <a:noFill/>
          <a:ln>
            <a:noFill/>
          </a:ln>
        </p:spPr>
      </p:pic>
      <p:sp>
        <p:nvSpPr>
          <p:cNvPr id="466" name="Google Shape;466;p57"/>
          <p:cNvSpPr txBox="1"/>
          <p:nvPr/>
        </p:nvSpPr>
        <p:spPr>
          <a:xfrm>
            <a:off x="7623386" y="3304165"/>
            <a:ext cx="916500" cy="5685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300">
                <a:solidFill>
                  <a:srgbClr val="0C234B"/>
                </a:solidFill>
                <a:latin typeface="Proxima Nova"/>
                <a:ea typeface="Proxima Nova"/>
                <a:cs typeface="Proxima Nova"/>
                <a:sym typeface="Proxima Nova"/>
              </a:rPr>
              <a:t>1 unit</a:t>
            </a:r>
            <a:endParaRPr sz="1300" u="none" strike="noStrike" cap="none">
              <a:solidFill>
                <a:srgbClr val="0C234B"/>
              </a:solidFill>
              <a:latin typeface="Proxima Nova"/>
              <a:ea typeface="Proxima Nova"/>
              <a:cs typeface="Proxima Nova"/>
              <a:sym typeface="Proxima Nova"/>
            </a:endParaRPr>
          </a:p>
        </p:txBody>
      </p:sp>
      <p:sp>
        <p:nvSpPr>
          <p:cNvPr id="467" name="Google Shape;467;p57"/>
          <p:cNvSpPr txBox="1"/>
          <p:nvPr/>
        </p:nvSpPr>
        <p:spPr>
          <a:xfrm>
            <a:off x="884925" y="3883925"/>
            <a:ext cx="1618500" cy="3999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300">
                <a:solidFill>
                  <a:srgbClr val="0C234B"/>
                </a:solidFill>
                <a:latin typeface="Proxima Nova"/>
                <a:ea typeface="Proxima Nova"/>
                <a:cs typeface="Proxima Nova"/>
                <a:sym typeface="Proxima Nova"/>
              </a:rPr>
              <a:t>*Does not change in new Gen Ed</a:t>
            </a:r>
            <a:endParaRPr sz="1300">
              <a:solidFill>
                <a:srgbClr val="0C234B"/>
              </a:solidFill>
              <a:latin typeface="Proxima Nova"/>
              <a:ea typeface="Proxima Nova"/>
              <a:cs typeface="Proxima Nova"/>
              <a:sym typeface="Proxima Nova"/>
            </a:endParaRPr>
          </a:p>
        </p:txBody>
      </p:sp>
      <p:sp>
        <p:nvSpPr>
          <p:cNvPr id="468" name="Google Shape;468;p57"/>
          <p:cNvSpPr txBox="1"/>
          <p:nvPr/>
        </p:nvSpPr>
        <p:spPr>
          <a:xfrm>
            <a:off x="4206500" y="4676150"/>
            <a:ext cx="39396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300">
                <a:solidFill>
                  <a:srgbClr val="000746"/>
                </a:solidFill>
                <a:latin typeface="Proxima Nova"/>
                <a:ea typeface="Proxima Nova"/>
                <a:cs typeface="Proxima Nova"/>
                <a:sym typeface="Proxima Nova"/>
              </a:rPr>
              <a:t>Writing &amp; Diversity </a:t>
            </a:r>
            <a:endParaRPr sz="1300">
              <a:solidFill>
                <a:srgbClr val="000746"/>
              </a:solidFill>
              <a:latin typeface="Proxima Nova"/>
              <a:ea typeface="Proxima Nova"/>
              <a:cs typeface="Proxima Nova"/>
              <a:sym typeface="Proxima Nova"/>
            </a:endParaRPr>
          </a:p>
          <a:p>
            <a:pPr marL="0" marR="0" lvl="0" indent="0" algn="ctr" rtl="0">
              <a:spcBef>
                <a:spcPts val="0"/>
              </a:spcBef>
              <a:spcAft>
                <a:spcPts val="0"/>
              </a:spcAft>
              <a:buNone/>
            </a:pPr>
            <a:r>
              <a:rPr lang="en" sz="1300">
                <a:solidFill>
                  <a:srgbClr val="000746"/>
                </a:solidFill>
                <a:latin typeface="Proxima Nova"/>
                <a:ea typeface="Proxima Nova"/>
                <a:cs typeface="Proxima Nova"/>
                <a:sym typeface="Proxima Nova"/>
              </a:rPr>
              <a:t>Attributes</a:t>
            </a:r>
            <a:endParaRPr sz="1300">
              <a:solidFill>
                <a:srgbClr val="000746"/>
              </a:solidFill>
              <a:latin typeface="Proxima Nova"/>
              <a:ea typeface="Proxima Nova"/>
              <a:cs typeface="Proxima Nova"/>
              <a:sym typeface="Proxima Nova"/>
            </a:endParaRPr>
          </a:p>
        </p:txBody>
      </p:sp>
      <p:cxnSp>
        <p:nvCxnSpPr>
          <p:cNvPr id="469" name="Google Shape;469;p57"/>
          <p:cNvCxnSpPr/>
          <p:nvPr/>
        </p:nvCxnSpPr>
        <p:spPr>
          <a:xfrm>
            <a:off x="5157900" y="1089975"/>
            <a:ext cx="0" cy="3976800"/>
          </a:xfrm>
          <a:prstGeom prst="straightConnector1">
            <a:avLst/>
          </a:prstGeom>
          <a:noFill/>
          <a:ln w="38100" cap="flat" cmpd="sng">
            <a:solidFill>
              <a:srgbClr val="FFFFFF"/>
            </a:solidFill>
            <a:prstDash val="dash"/>
            <a:round/>
            <a:headEnd type="none" w="med" len="med"/>
            <a:tailEnd type="none" w="med" len="med"/>
          </a:ln>
        </p:spPr>
      </p:cxnSp>
      <p:cxnSp>
        <p:nvCxnSpPr>
          <p:cNvPr id="470" name="Google Shape;470;p57"/>
          <p:cNvCxnSpPr/>
          <p:nvPr/>
        </p:nvCxnSpPr>
        <p:spPr>
          <a:xfrm>
            <a:off x="7084600" y="1089975"/>
            <a:ext cx="0" cy="3976800"/>
          </a:xfrm>
          <a:prstGeom prst="straightConnector1">
            <a:avLst/>
          </a:prstGeom>
          <a:noFill/>
          <a:ln w="38100" cap="flat" cmpd="sng">
            <a:solidFill>
              <a:srgbClr val="FFFFFF"/>
            </a:solidFill>
            <a:prstDash val="dash"/>
            <a:round/>
            <a:headEnd type="none" w="med" len="med"/>
            <a:tailEnd type="non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pic>
        <p:nvPicPr>
          <p:cNvPr id="475" name="Google Shape;475;p58"/>
          <p:cNvPicPr preferRelativeResize="0"/>
          <p:nvPr/>
        </p:nvPicPr>
        <p:blipFill>
          <a:blip r:embed="rId3">
            <a:alphaModFix/>
          </a:blip>
          <a:stretch>
            <a:fillRect/>
          </a:stretch>
        </p:blipFill>
        <p:spPr>
          <a:xfrm>
            <a:off x="76200" y="-76200"/>
            <a:ext cx="1092724" cy="1414100"/>
          </a:xfrm>
          <a:prstGeom prst="rect">
            <a:avLst/>
          </a:prstGeom>
          <a:noFill/>
          <a:ln>
            <a:noFill/>
          </a:ln>
        </p:spPr>
      </p:pic>
      <p:sp>
        <p:nvSpPr>
          <p:cNvPr id="476" name="Google Shape;476;p58"/>
          <p:cNvSpPr txBox="1">
            <a:spLocks noGrp="1"/>
          </p:cNvSpPr>
          <p:nvPr>
            <p:ph type="ctrTitle"/>
          </p:nvPr>
        </p:nvSpPr>
        <p:spPr>
          <a:xfrm>
            <a:off x="1196475" y="585252"/>
            <a:ext cx="7772400" cy="700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3000" b="1">
                <a:solidFill>
                  <a:srgbClr val="0C234B"/>
                </a:solidFill>
                <a:latin typeface="Proxima Nova"/>
                <a:ea typeface="Proxima Nova"/>
                <a:cs typeface="Proxima Nova"/>
                <a:sym typeface="Proxima Nova"/>
              </a:rPr>
              <a:t>Exploring Perspectives</a:t>
            </a:r>
            <a:endParaRPr sz="3000" b="1">
              <a:solidFill>
                <a:srgbClr val="0C234B"/>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sz="3000">
              <a:solidFill>
                <a:srgbClr val="0C234B"/>
              </a:solidFill>
              <a:latin typeface="Proxima Nova"/>
              <a:ea typeface="Proxima Nova"/>
              <a:cs typeface="Proxima Nova"/>
              <a:sym typeface="Proxima Nova"/>
            </a:endParaRPr>
          </a:p>
        </p:txBody>
      </p:sp>
      <p:cxnSp>
        <p:nvCxnSpPr>
          <p:cNvPr id="477" name="Google Shape;477;p58"/>
          <p:cNvCxnSpPr/>
          <p:nvPr/>
        </p:nvCxnSpPr>
        <p:spPr>
          <a:xfrm>
            <a:off x="1300425" y="929850"/>
            <a:ext cx="8243100" cy="0"/>
          </a:xfrm>
          <a:prstGeom prst="straightConnector1">
            <a:avLst/>
          </a:prstGeom>
          <a:noFill/>
          <a:ln w="28575" cap="flat" cmpd="sng">
            <a:solidFill>
              <a:srgbClr val="378DBD"/>
            </a:solidFill>
            <a:prstDash val="solid"/>
            <a:round/>
            <a:headEnd type="none" w="med" len="med"/>
            <a:tailEnd type="none" w="med" len="med"/>
          </a:ln>
        </p:spPr>
      </p:cxnSp>
      <p:pic>
        <p:nvPicPr>
          <p:cNvPr id="478" name="Google Shape;478;p58"/>
          <p:cNvPicPr preferRelativeResize="0"/>
          <p:nvPr/>
        </p:nvPicPr>
        <p:blipFill>
          <a:blip r:embed="rId4">
            <a:alphaModFix/>
          </a:blip>
          <a:stretch>
            <a:fillRect/>
          </a:stretch>
        </p:blipFill>
        <p:spPr>
          <a:xfrm>
            <a:off x="5533550" y="328600"/>
            <a:ext cx="4476750" cy="4486275"/>
          </a:xfrm>
          <a:prstGeom prst="rect">
            <a:avLst/>
          </a:prstGeom>
          <a:noFill/>
          <a:ln>
            <a:noFill/>
          </a:ln>
        </p:spPr>
      </p:pic>
      <p:sp>
        <p:nvSpPr>
          <p:cNvPr id="479" name="Google Shape;479;p58"/>
          <p:cNvSpPr txBox="1"/>
          <p:nvPr/>
        </p:nvSpPr>
        <p:spPr>
          <a:xfrm>
            <a:off x="1168925" y="1019650"/>
            <a:ext cx="7824300" cy="623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000" i="1">
                <a:solidFill>
                  <a:srgbClr val="0C234B"/>
                </a:solidFill>
                <a:latin typeface="Proxima Nova"/>
                <a:ea typeface="Proxima Nova"/>
                <a:cs typeface="Proxima Nova"/>
                <a:sym typeface="Proxima Nova"/>
              </a:rPr>
              <a:t>These courses introduce students to ways of thinking, knowing, and doing from the perspective of different disciplinary domains. </a:t>
            </a:r>
            <a:r>
              <a:rPr lang="en" sz="1800">
                <a:solidFill>
                  <a:srgbClr val="0C234B"/>
                </a:solidFill>
                <a:latin typeface="Proxima Nova"/>
                <a:ea typeface="Proxima Nova"/>
                <a:cs typeface="Proxima Nova"/>
                <a:sym typeface="Proxima Nova"/>
              </a:rPr>
              <a:t>Students will e</a:t>
            </a:r>
            <a:r>
              <a:rPr lang="en" sz="1800">
                <a:latin typeface="Proxima Nova"/>
                <a:ea typeface="Proxima Nova"/>
                <a:cs typeface="Proxima Nova"/>
                <a:sym typeface="Proxima Nova"/>
              </a:rPr>
              <a:t>xplore and practice the varied approaches of the:</a:t>
            </a:r>
            <a:endParaRPr sz="2000">
              <a:solidFill>
                <a:srgbClr val="0C234B"/>
              </a:solidFill>
              <a:latin typeface="Proxima Nova"/>
              <a:ea typeface="Proxima Nova"/>
              <a:cs typeface="Proxima Nova"/>
              <a:sym typeface="Proxima Nova"/>
            </a:endParaRPr>
          </a:p>
          <a:p>
            <a:pPr marL="1028700" lvl="2" indent="-292100" algn="l" rtl="0">
              <a:spcBef>
                <a:spcPts val="0"/>
              </a:spcBef>
              <a:spcAft>
                <a:spcPts val="0"/>
              </a:spcAft>
              <a:buClr>
                <a:srgbClr val="0C234B"/>
              </a:buClr>
              <a:buSzPts val="2000"/>
              <a:buFont typeface="Proxima Nova"/>
              <a:buChar char="■"/>
            </a:pPr>
            <a:r>
              <a:rPr lang="en" sz="2000">
                <a:solidFill>
                  <a:srgbClr val="0C234B"/>
                </a:solidFill>
                <a:latin typeface="Proxima Nova"/>
                <a:ea typeface="Proxima Nova"/>
                <a:cs typeface="Proxima Nova"/>
                <a:sym typeface="Proxima Nova"/>
              </a:rPr>
              <a:t>Artist</a:t>
            </a:r>
            <a:endParaRPr sz="2000">
              <a:solidFill>
                <a:srgbClr val="0C234B"/>
              </a:solidFill>
              <a:latin typeface="Proxima Nova"/>
              <a:ea typeface="Proxima Nova"/>
              <a:cs typeface="Proxima Nova"/>
              <a:sym typeface="Proxima Nova"/>
            </a:endParaRPr>
          </a:p>
          <a:p>
            <a:pPr marL="1028700" lvl="2" indent="-292100" algn="l" rtl="0">
              <a:spcBef>
                <a:spcPts val="0"/>
              </a:spcBef>
              <a:spcAft>
                <a:spcPts val="0"/>
              </a:spcAft>
              <a:buClr>
                <a:srgbClr val="0C234B"/>
              </a:buClr>
              <a:buSzPts val="2000"/>
              <a:buFont typeface="Proxima Nova"/>
              <a:buChar char="■"/>
            </a:pPr>
            <a:r>
              <a:rPr lang="en" sz="2000">
                <a:solidFill>
                  <a:srgbClr val="0C234B"/>
                </a:solidFill>
                <a:latin typeface="Proxima Nova"/>
                <a:ea typeface="Proxima Nova"/>
                <a:cs typeface="Proxima Nova"/>
                <a:sym typeface="Proxima Nova"/>
              </a:rPr>
              <a:t>Humanist</a:t>
            </a:r>
            <a:endParaRPr sz="2000">
              <a:solidFill>
                <a:srgbClr val="0C234B"/>
              </a:solidFill>
              <a:latin typeface="Proxima Nova"/>
              <a:ea typeface="Proxima Nova"/>
              <a:cs typeface="Proxima Nova"/>
              <a:sym typeface="Proxima Nova"/>
            </a:endParaRPr>
          </a:p>
          <a:p>
            <a:pPr marL="1028700" lvl="2" indent="-292100" algn="l" rtl="0">
              <a:spcBef>
                <a:spcPts val="0"/>
              </a:spcBef>
              <a:spcAft>
                <a:spcPts val="0"/>
              </a:spcAft>
              <a:buClr>
                <a:srgbClr val="0C234B"/>
              </a:buClr>
              <a:buSzPts val="2000"/>
              <a:buFont typeface="Proxima Nova"/>
              <a:buChar char="■"/>
            </a:pPr>
            <a:r>
              <a:rPr lang="en" sz="2000">
                <a:solidFill>
                  <a:srgbClr val="0C234B"/>
                </a:solidFill>
                <a:latin typeface="Proxima Nova"/>
                <a:ea typeface="Proxima Nova"/>
                <a:cs typeface="Proxima Nova"/>
                <a:sym typeface="Proxima Nova"/>
              </a:rPr>
              <a:t>Social Scientist</a:t>
            </a:r>
            <a:endParaRPr sz="2000">
              <a:solidFill>
                <a:srgbClr val="0C234B"/>
              </a:solidFill>
              <a:latin typeface="Proxima Nova"/>
              <a:ea typeface="Proxima Nova"/>
              <a:cs typeface="Proxima Nova"/>
              <a:sym typeface="Proxima Nova"/>
            </a:endParaRPr>
          </a:p>
          <a:p>
            <a:pPr marL="1028700" lvl="2" indent="-292100" algn="l" rtl="0">
              <a:spcBef>
                <a:spcPts val="0"/>
              </a:spcBef>
              <a:spcAft>
                <a:spcPts val="0"/>
              </a:spcAft>
              <a:buClr>
                <a:srgbClr val="0C234B"/>
              </a:buClr>
              <a:buSzPts val="2000"/>
              <a:buFont typeface="Proxima Nova"/>
              <a:buChar char="■"/>
            </a:pPr>
            <a:r>
              <a:rPr lang="en" sz="2000">
                <a:solidFill>
                  <a:srgbClr val="0C234B"/>
                </a:solidFill>
                <a:latin typeface="Proxima Nova"/>
                <a:ea typeface="Proxima Nova"/>
                <a:cs typeface="Proxima Nova"/>
                <a:sym typeface="Proxima Nova"/>
              </a:rPr>
              <a:t>Natural Scientist</a:t>
            </a:r>
            <a:endParaRPr sz="2000">
              <a:solidFill>
                <a:srgbClr val="0C234B"/>
              </a:solidFill>
              <a:latin typeface="Proxima Nova"/>
              <a:ea typeface="Proxima Nova"/>
              <a:cs typeface="Proxima Nova"/>
              <a:sym typeface="Proxima Nova"/>
            </a:endParaRPr>
          </a:p>
          <a:p>
            <a:pPr marL="342900" lvl="0" indent="-292100" algn="l" rtl="0">
              <a:spcBef>
                <a:spcPts val="0"/>
              </a:spcBef>
              <a:spcAft>
                <a:spcPts val="0"/>
              </a:spcAft>
              <a:buClr>
                <a:srgbClr val="0C234B"/>
              </a:buClr>
              <a:buSzPts val="2000"/>
              <a:buFont typeface="Proxima Nova"/>
              <a:buChar char="❖"/>
            </a:pPr>
            <a:r>
              <a:rPr lang="en" sz="2000">
                <a:solidFill>
                  <a:srgbClr val="0C234B"/>
                </a:solidFill>
                <a:latin typeface="Proxima Nova"/>
                <a:ea typeface="Proxima Nova"/>
                <a:cs typeface="Proxima Nova"/>
                <a:sym typeface="Proxima Nova"/>
              </a:rPr>
              <a:t>Choose at least one course from each perspective (12 units minimum)</a:t>
            </a:r>
            <a:endParaRPr sz="2000">
              <a:solidFill>
                <a:srgbClr val="0C234B"/>
              </a:solidFill>
              <a:latin typeface="Proxima Nova"/>
              <a:ea typeface="Proxima Nova"/>
              <a:cs typeface="Proxima Nova"/>
              <a:sym typeface="Proxima Nova"/>
            </a:endParaRPr>
          </a:p>
          <a:p>
            <a:pPr marL="342900" lvl="0" indent="-292100" algn="l" rtl="0">
              <a:spcBef>
                <a:spcPts val="0"/>
              </a:spcBef>
              <a:spcAft>
                <a:spcPts val="0"/>
              </a:spcAft>
              <a:buClr>
                <a:srgbClr val="0C234B"/>
              </a:buClr>
              <a:buSzPts val="2000"/>
              <a:buFont typeface="Proxima Nova"/>
              <a:buChar char="❖"/>
            </a:pPr>
            <a:r>
              <a:rPr lang="en" sz="2000">
                <a:solidFill>
                  <a:srgbClr val="0C234B"/>
                </a:solidFill>
                <a:latin typeface="Proxima Nova"/>
                <a:ea typeface="Proxima Nova"/>
                <a:cs typeface="Proxima Nova"/>
                <a:sym typeface="Proxima Nova"/>
              </a:rPr>
              <a:t>Students must take at least one course that carries the Diversity Attribute, &amp; one that carries the Writing Attribute</a:t>
            </a:r>
            <a:endParaRPr sz="1800">
              <a:solidFill>
                <a:srgbClr val="0C234B"/>
              </a:solidFill>
              <a:latin typeface="Proxima Nova"/>
              <a:ea typeface="Proxima Nova"/>
              <a:cs typeface="Proxima Nova"/>
              <a:sym typeface="Proxima Nova"/>
            </a:endParaRPr>
          </a:p>
          <a:p>
            <a:pPr marL="342900" lvl="0" indent="0" algn="l" rtl="0">
              <a:spcBef>
                <a:spcPts val="0"/>
              </a:spcBef>
              <a:spcAft>
                <a:spcPts val="0"/>
              </a:spcAft>
              <a:buNone/>
            </a:pPr>
            <a:endParaRPr sz="2000">
              <a:solidFill>
                <a:srgbClr val="0C234B"/>
              </a:solidFill>
              <a:latin typeface="Proxima Nova"/>
              <a:ea typeface="Proxima Nova"/>
              <a:cs typeface="Proxima Nova"/>
              <a:sym typeface="Proxima Nova"/>
            </a:endParaRPr>
          </a:p>
          <a:p>
            <a:pPr marL="685800" lvl="0" indent="0" algn="l" rtl="0">
              <a:spcBef>
                <a:spcPts val="0"/>
              </a:spcBef>
              <a:spcAft>
                <a:spcPts val="0"/>
              </a:spcAft>
              <a:buNone/>
            </a:pPr>
            <a:endParaRPr sz="2000">
              <a:solidFill>
                <a:srgbClr val="0C234B"/>
              </a:solidFill>
              <a:latin typeface="Proxima Nova"/>
              <a:ea typeface="Proxima Nova"/>
              <a:cs typeface="Proxima Nova"/>
              <a:sym typeface="Proxima Nova"/>
            </a:endParaRPr>
          </a:p>
          <a:p>
            <a:pPr marL="0" lvl="0" indent="0" algn="l" rtl="0">
              <a:spcBef>
                <a:spcPts val="0"/>
              </a:spcBef>
              <a:spcAft>
                <a:spcPts val="0"/>
              </a:spcAft>
              <a:buNone/>
            </a:pPr>
            <a:endParaRPr sz="2000">
              <a:solidFill>
                <a:srgbClr val="0C234B"/>
              </a:solidFill>
              <a:latin typeface="Proxima Nova"/>
              <a:ea typeface="Proxima Nova"/>
              <a:cs typeface="Proxima Nova"/>
              <a:sym typeface="Proxima Nova"/>
            </a:endParaRPr>
          </a:p>
          <a:p>
            <a:pPr marL="0" marR="0" lvl="0" indent="0" algn="l" rtl="0">
              <a:spcBef>
                <a:spcPts val="0"/>
              </a:spcBef>
              <a:spcAft>
                <a:spcPts val="0"/>
              </a:spcAft>
              <a:buNone/>
            </a:pPr>
            <a:endParaRPr sz="1800">
              <a:latin typeface="Proxima Nova"/>
              <a:ea typeface="Proxima Nova"/>
              <a:cs typeface="Proxima Nova"/>
              <a:sym typeface="Proxima Nov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pic>
        <p:nvPicPr>
          <p:cNvPr id="484" name="Google Shape;484;p59"/>
          <p:cNvPicPr preferRelativeResize="0"/>
          <p:nvPr/>
        </p:nvPicPr>
        <p:blipFill>
          <a:blip r:embed="rId3">
            <a:alphaModFix/>
          </a:blip>
          <a:stretch>
            <a:fillRect/>
          </a:stretch>
        </p:blipFill>
        <p:spPr>
          <a:xfrm>
            <a:off x="76200" y="-76200"/>
            <a:ext cx="1092724" cy="1414100"/>
          </a:xfrm>
          <a:prstGeom prst="rect">
            <a:avLst/>
          </a:prstGeom>
          <a:noFill/>
          <a:ln>
            <a:noFill/>
          </a:ln>
        </p:spPr>
      </p:pic>
      <p:sp>
        <p:nvSpPr>
          <p:cNvPr id="485" name="Google Shape;485;p59"/>
          <p:cNvSpPr txBox="1">
            <a:spLocks noGrp="1"/>
          </p:cNvSpPr>
          <p:nvPr>
            <p:ph type="ctrTitle"/>
          </p:nvPr>
        </p:nvSpPr>
        <p:spPr>
          <a:xfrm>
            <a:off x="1196475" y="585252"/>
            <a:ext cx="7772400" cy="700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3000" b="1">
                <a:solidFill>
                  <a:srgbClr val="0C234B"/>
                </a:solidFill>
                <a:latin typeface="Proxima Nova"/>
                <a:ea typeface="Proxima Nova"/>
                <a:cs typeface="Proxima Nova"/>
                <a:sym typeface="Proxima Nova"/>
              </a:rPr>
              <a:t>Building Connections</a:t>
            </a:r>
            <a:endParaRPr sz="3000" b="1">
              <a:solidFill>
                <a:srgbClr val="0C234B"/>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sz="3000">
              <a:solidFill>
                <a:srgbClr val="0C234B"/>
              </a:solidFill>
              <a:latin typeface="Proxima Nova"/>
              <a:ea typeface="Proxima Nova"/>
              <a:cs typeface="Proxima Nova"/>
              <a:sym typeface="Proxima Nova"/>
            </a:endParaRPr>
          </a:p>
        </p:txBody>
      </p:sp>
      <p:cxnSp>
        <p:nvCxnSpPr>
          <p:cNvPr id="486" name="Google Shape;486;p59"/>
          <p:cNvCxnSpPr/>
          <p:nvPr/>
        </p:nvCxnSpPr>
        <p:spPr>
          <a:xfrm>
            <a:off x="1316937" y="929850"/>
            <a:ext cx="8243100" cy="0"/>
          </a:xfrm>
          <a:prstGeom prst="straightConnector1">
            <a:avLst/>
          </a:prstGeom>
          <a:noFill/>
          <a:ln w="28575" cap="flat" cmpd="sng">
            <a:solidFill>
              <a:srgbClr val="378DBD"/>
            </a:solidFill>
            <a:prstDash val="solid"/>
            <a:round/>
            <a:headEnd type="none" w="med" len="med"/>
            <a:tailEnd type="none" w="med" len="med"/>
          </a:ln>
        </p:spPr>
      </p:cxnSp>
      <p:pic>
        <p:nvPicPr>
          <p:cNvPr id="487" name="Google Shape;487;p59"/>
          <p:cNvPicPr preferRelativeResize="0"/>
          <p:nvPr/>
        </p:nvPicPr>
        <p:blipFill>
          <a:blip r:embed="rId4">
            <a:alphaModFix/>
          </a:blip>
          <a:stretch>
            <a:fillRect/>
          </a:stretch>
        </p:blipFill>
        <p:spPr>
          <a:xfrm>
            <a:off x="6054825" y="1091613"/>
            <a:ext cx="3505200" cy="3343275"/>
          </a:xfrm>
          <a:prstGeom prst="rect">
            <a:avLst/>
          </a:prstGeom>
          <a:noFill/>
          <a:ln>
            <a:noFill/>
          </a:ln>
        </p:spPr>
      </p:pic>
      <p:sp>
        <p:nvSpPr>
          <p:cNvPr id="488" name="Google Shape;488;p59"/>
          <p:cNvSpPr txBox="1"/>
          <p:nvPr/>
        </p:nvSpPr>
        <p:spPr>
          <a:xfrm>
            <a:off x="1232175" y="983000"/>
            <a:ext cx="7772400" cy="623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000" i="1">
                <a:solidFill>
                  <a:srgbClr val="0C234B"/>
                </a:solidFill>
                <a:latin typeface="Proxima Nova"/>
                <a:ea typeface="Proxima Nova"/>
                <a:cs typeface="Proxima Nova"/>
                <a:sym typeface="Proxima Nova"/>
              </a:rPr>
              <a:t>These courses encourage students to bring together knowledge and modes of thinking from two or more disciplines and/or perspectives in order to foster more comprehensive understanding of questions, ideas, challenges, and/or problems. </a:t>
            </a:r>
            <a:r>
              <a:rPr lang="en" sz="1800" i="1">
                <a:solidFill>
                  <a:srgbClr val="0C234B"/>
                </a:solidFill>
                <a:latin typeface="Proxima Nova"/>
                <a:ea typeface="Proxima Nova"/>
                <a:cs typeface="Proxima Nova"/>
                <a:sym typeface="Proxima Nova"/>
              </a:rPr>
              <a:t>Students will utilize interdisciplinary approaches and multi-perspective taking to practice being:</a:t>
            </a:r>
            <a:r>
              <a:rPr lang="en" sz="2000">
                <a:solidFill>
                  <a:srgbClr val="0C234B"/>
                </a:solidFill>
                <a:latin typeface="Proxima Nova"/>
                <a:ea typeface="Proxima Nova"/>
                <a:cs typeface="Proxima Nova"/>
                <a:sym typeface="Proxima Nova"/>
              </a:rPr>
              <a:t> </a:t>
            </a:r>
            <a:endParaRPr sz="2000">
              <a:solidFill>
                <a:srgbClr val="0C234B"/>
              </a:solidFill>
              <a:latin typeface="Proxima Nova"/>
              <a:ea typeface="Proxima Nova"/>
              <a:cs typeface="Proxima Nova"/>
              <a:sym typeface="Proxima Nova"/>
            </a:endParaRPr>
          </a:p>
          <a:p>
            <a:pPr marL="1028700" lvl="2" indent="-292100" algn="l" rtl="0">
              <a:spcBef>
                <a:spcPts val="0"/>
              </a:spcBef>
              <a:spcAft>
                <a:spcPts val="0"/>
              </a:spcAft>
              <a:buClr>
                <a:srgbClr val="0C234B"/>
              </a:buClr>
              <a:buSzPts val="2000"/>
              <a:buFont typeface="Proxima Nova"/>
              <a:buChar char="■"/>
            </a:pPr>
            <a:r>
              <a:rPr lang="en" sz="2000">
                <a:solidFill>
                  <a:srgbClr val="0C234B"/>
                </a:solidFill>
                <a:latin typeface="Proxima Nova"/>
                <a:ea typeface="Proxima Nova"/>
                <a:cs typeface="Proxima Nova"/>
                <a:sym typeface="Proxima Nova"/>
              </a:rPr>
              <a:t>Conceptual Thinkers </a:t>
            </a:r>
            <a:endParaRPr sz="2000">
              <a:solidFill>
                <a:srgbClr val="0C234B"/>
              </a:solidFill>
              <a:latin typeface="Proxima Nova"/>
              <a:ea typeface="Proxima Nova"/>
              <a:cs typeface="Proxima Nova"/>
              <a:sym typeface="Proxima Nova"/>
            </a:endParaRPr>
          </a:p>
          <a:p>
            <a:pPr marL="1028700" lvl="2" indent="-292100" algn="l" rtl="0">
              <a:spcBef>
                <a:spcPts val="0"/>
              </a:spcBef>
              <a:spcAft>
                <a:spcPts val="0"/>
              </a:spcAft>
              <a:buClr>
                <a:srgbClr val="0C234B"/>
              </a:buClr>
              <a:buSzPts val="2000"/>
              <a:buFont typeface="Proxima Nova"/>
              <a:buChar char="■"/>
            </a:pPr>
            <a:r>
              <a:rPr lang="en" sz="2000">
                <a:solidFill>
                  <a:srgbClr val="0C234B"/>
                </a:solidFill>
                <a:latin typeface="Proxima Nova"/>
                <a:ea typeface="Proxima Nova"/>
                <a:cs typeface="Proxima Nova"/>
                <a:sym typeface="Proxima Nova"/>
              </a:rPr>
              <a:t>Creative Problem Solvers </a:t>
            </a:r>
            <a:endParaRPr sz="2000">
              <a:solidFill>
                <a:srgbClr val="0C234B"/>
              </a:solidFill>
              <a:latin typeface="Proxima Nova"/>
              <a:ea typeface="Proxima Nova"/>
              <a:cs typeface="Proxima Nova"/>
              <a:sym typeface="Proxima Nova"/>
            </a:endParaRPr>
          </a:p>
          <a:p>
            <a:pPr marL="342900" lvl="0" indent="-292100" algn="l" rtl="0">
              <a:spcBef>
                <a:spcPts val="0"/>
              </a:spcBef>
              <a:spcAft>
                <a:spcPts val="0"/>
              </a:spcAft>
              <a:buClr>
                <a:srgbClr val="0C234B"/>
              </a:buClr>
              <a:buSzPts val="2000"/>
              <a:buFont typeface="Proxima Nova"/>
              <a:buChar char="❖"/>
            </a:pPr>
            <a:r>
              <a:rPr lang="en" sz="2000">
                <a:solidFill>
                  <a:srgbClr val="0C234B"/>
                </a:solidFill>
                <a:latin typeface="Proxima Nova"/>
                <a:ea typeface="Proxima Nova"/>
                <a:cs typeface="Proxima Nova"/>
                <a:sym typeface="Proxima Nova"/>
              </a:rPr>
              <a:t>Choose three courses from any categories (9 units minimum)</a:t>
            </a:r>
            <a:endParaRPr sz="2000">
              <a:solidFill>
                <a:srgbClr val="0C234B"/>
              </a:solidFill>
              <a:latin typeface="Proxima Nova"/>
              <a:ea typeface="Proxima Nova"/>
              <a:cs typeface="Proxima Nova"/>
              <a:sym typeface="Proxima Nova"/>
            </a:endParaRPr>
          </a:p>
          <a:p>
            <a:pPr marL="342900" lvl="0" indent="-292100" algn="l" rtl="0">
              <a:spcBef>
                <a:spcPts val="0"/>
              </a:spcBef>
              <a:spcAft>
                <a:spcPts val="0"/>
              </a:spcAft>
              <a:buClr>
                <a:srgbClr val="0C234B"/>
              </a:buClr>
              <a:buSzPts val="2000"/>
              <a:buFont typeface="Proxima Nova"/>
              <a:buChar char="❖"/>
            </a:pPr>
            <a:r>
              <a:rPr lang="en" sz="2000">
                <a:solidFill>
                  <a:srgbClr val="0C234B"/>
                </a:solidFill>
                <a:latin typeface="Proxima Nova"/>
                <a:ea typeface="Proxima Nova"/>
                <a:cs typeface="Proxima Nova"/>
                <a:sym typeface="Proxima Nova"/>
              </a:rPr>
              <a:t>Students must take at least one course that carries the Diversity Attribute, &amp; one that carries the Writing Attribute</a:t>
            </a:r>
            <a:endParaRPr sz="1800">
              <a:solidFill>
                <a:srgbClr val="0C234B"/>
              </a:solidFill>
              <a:latin typeface="Proxima Nova"/>
              <a:ea typeface="Proxima Nova"/>
              <a:cs typeface="Proxima Nova"/>
              <a:sym typeface="Proxima Nova"/>
            </a:endParaRPr>
          </a:p>
          <a:p>
            <a:pPr marL="342900" lvl="0" indent="0" algn="l" rtl="0">
              <a:spcBef>
                <a:spcPts val="0"/>
              </a:spcBef>
              <a:spcAft>
                <a:spcPts val="0"/>
              </a:spcAft>
              <a:buNone/>
            </a:pPr>
            <a:endParaRPr sz="2000">
              <a:solidFill>
                <a:srgbClr val="0C234B"/>
              </a:solidFill>
              <a:latin typeface="Proxima Nova"/>
              <a:ea typeface="Proxima Nova"/>
              <a:cs typeface="Proxima Nova"/>
              <a:sym typeface="Proxima Nova"/>
            </a:endParaRPr>
          </a:p>
          <a:p>
            <a:pPr marL="685800" lvl="0" indent="0" algn="l" rtl="0">
              <a:spcBef>
                <a:spcPts val="0"/>
              </a:spcBef>
              <a:spcAft>
                <a:spcPts val="0"/>
              </a:spcAft>
              <a:buNone/>
            </a:pPr>
            <a:endParaRPr sz="2000">
              <a:solidFill>
                <a:srgbClr val="0C234B"/>
              </a:solidFill>
              <a:latin typeface="Proxima Nova"/>
              <a:ea typeface="Proxima Nova"/>
              <a:cs typeface="Proxima Nova"/>
              <a:sym typeface="Proxima Nova"/>
            </a:endParaRPr>
          </a:p>
          <a:p>
            <a:pPr marL="0" lvl="0" indent="0" algn="l" rtl="0">
              <a:spcBef>
                <a:spcPts val="0"/>
              </a:spcBef>
              <a:spcAft>
                <a:spcPts val="0"/>
              </a:spcAft>
              <a:buNone/>
            </a:pPr>
            <a:endParaRPr sz="2000">
              <a:solidFill>
                <a:srgbClr val="0C234B"/>
              </a:solidFill>
              <a:latin typeface="Proxima Nova"/>
              <a:ea typeface="Proxima Nova"/>
              <a:cs typeface="Proxima Nova"/>
              <a:sym typeface="Proxima Nova"/>
            </a:endParaRPr>
          </a:p>
          <a:p>
            <a:pPr marL="0" marR="0" lvl="0" indent="0" algn="l" rtl="0">
              <a:spcBef>
                <a:spcPts val="0"/>
              </a:spcBef>
              <a:spcAft>
                <a:spcPts val="0"/>
              </a:spcAft>
              <a:buNone/>
            </a:pPr>
            <a:endParaRPr sz="1800" i="1">
              <a:solidFill>
                <a:srgbClr val="0C234B"/>
              </a:solidFill>
              <a:latin typeface="Proxima Nova"/>
              <a:ea typeface="Proxima Nova"/>
              <a:cs typeface="Proxima Nova"/>
              <a:sym typeface="Proxima Nov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pic>
        <p:nvPicPr>
          <p:cNvPr id="493" name="Google Shape;493;p60"/>
          <p:cNvPicPr preferRelativeResize="0"/>
          <p:nvPr/>
        </p:nvPicPr>
        <p:blipFill>
          <a:blip r:embed="rId3">
            <a:alphaModFix/>
          </a:blip>
          <a:stretch>
            <a:fillRect/>
          </a:stretch>
        </p:blipFill>
        <p:spPr>
          <a:xfrm>
            <a:off x="76200" y="-76200"/>
            <a:ext cx="1092724" cy="1414100"/>
          </a:xfrm>
          <a:prstGeom prst="rect">
            <a:avLst/>
          </a:prstGeom>
          <a:noFill/>
          <a:ln>
            <a:noFill/>
          </a:ln>
        </p:spPr>
      </p:pic>
      <p:sp>
        <p:nvSpPr>
          <p:cNvPr id="494" name="Google Shape;494;p60"/>
          <p:cNvSpPr txBox="1">
            <a:spLocks noGrp="1"/>
          </p:cNvSpPr>
          <p:nvPr>
            <p:ph type="ctrTitle"/>
          </p:nvPr>
        </p:nvSpPr>
        <p:spPr>
          <a:xfrm>
            <a:off x="1196475" y="128052"/>
            <a:ext cx="7772400" cy="700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800" b="1">
              <a:solidFill>
                <a:srgbClr val="0C234B"/>
              </a:solidFill>
              <a:latin typeface="Proxima Nova"/>
              <a:ea typeface="Proxima Nova"/>
              <a:cs typeface="Proxima Nova"/>
              <a:sym typeface="Proxima Nova"/>
            </a:endParaRPr>
          </a:p>
          <a:p>
            <a:pPr marL="0" lvl="0" indent="0" algn="l" rtl="0">
              <a:lnSpc>
                <a:spcPct val="115000"/>
              </a:lnSpc>
              <a:spcBef>
                <a:spcPts val="0"/>
              </a:spcBef>
              <a:spcAft>
                <a:spcPts val="0"/>
              </a:spcAft>
              <a:buNone/>
            </a:pPr>
            <a:r>
              <a:rPr lang="en" sz="2800" b="1">
                <a:solidFill>
                  <a:srgbClr val="0C234B"/>
                </a:solidFill>
                <a:latin typeface="Proxima Nova"/>
                <a:ea typeface="Proxima Nova"/>
                <a:cs typeface="Proxima Nova"/>
                <a:sym typeface="Proxima Nova"/>
              </a:rPr>
              <a:t>Pedagogy - A Hallmark of Gen Ed Curriculum</a:t>
            </a:r>
            <a:endParaRPr sz="2800" b="1">
              <a:solidFill>
                <a:srgbClr val="0C234B"/>
              </a:solidFill>
              <a:latin typeface="Proxima Nova"/>
              <a:ea typeface="Proxima Nova"/>
              <a:cs typeface="Proxima Nova"/>
              <a:sym typeface="Proxima Nova"/>
            </a:endParaRPr>
          </a:p>
        </p:txBody>
      </p:sp>
      <p:cxnSp>
        <p:nvCxnSpPr>
          <p:cNvPr id="495" name="Google Shape;495;p60"/>
          <p:cNvCxnSpPr/>
          <p:nvPr/>
        </p:nvCxnSpPr>
        <p:spPr>
          <a:xfrm>
            <a:off x="1300425" y="929850"/>
            <a:ext cx="8243100" cy="0"/>
          </a:xfrm>
          <a:prstGeom prst="straightConnector1">
            <a:avLst/>
          </a:prstGeom>
          <a:noFill/>
          <a:ln w="28575" cap="flat" cmpd="sng">
            <a:solidFill>
              <a:srgbClr val="378DBD"/>
            </a:solidFill>
            <a:prstDash val="solid"/>
            <a:round/>
            <a:headEnd type="none" w="med" len="med"/>
            <a:tailEnd type="none" w="med" len="med"/>
          </a:ln>
        </p:spPr>
      </p:cxnSp>
      <p:sp>
        <p:nvSpPr>
          <p:cNvPr id="496" name="Google Shape;496;p60"/>
          <p:cNvSpPr txBox="1"/>
          <p:nvPr/>
        </p:nvSpPr>
        <p:spPr>
          <a:xfrm>
            <a:off x="1168925" y="1019650"/>
            <a:ext cx="7824300" cy="623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800" i="1">
                <a:solidFill>
                  <a:srgbClr val="0C234B"/>
                </a:solidFill>
                <a:latin typeface="Proxima Nova"/>
                <a:ea typeface="Proxima Nova"/>
                <a:cs typeface="Proxima Nova"/>
                <a:sym typeface="Proxima Nova"/>
              </a:rPr>
              <a:t>Students should have the opportunity to have a high-quality, engaged learning experience. </a:t>
            </a:r>
            <a:r>
              <a:rPr lang="en" sz="1800">
                <a:solidFill>
                  <a:srgbClr val="0C234B"/>
                </a:solidFill>
                <a:latin typeface="Proxima Nova"/>
                <a:ea typeface="Proxima Nova"/>
                <a:cs typeface="Proxima Nova"/>
                <a:sym typeface="Proxima Nova"/>
              </a:rPr>
              <a:t>As such, all Gen Ed courses will:</a:t>
            </a:r>
            <a:endParaRPr sz="1800">
              <a:solidFill>
                <a:srgbClr val="0C234B"/>
              </a:solidFill>
              <a:latin typeface="Proxima Nova"/>
              <a:ea typeface="Proxima Nova"/>
              <a:cs typeface="Proxima Nova"/>
              <a:sym typeface="Proxima Nova"/>
            </a:endParaRPr>
          </a:p>
          <a:p>
            <a:pPr marL="1028700" lvl="2" indent="-279400" algn="l" rtl="0">
              <a:spcBef>
                <a:spcPts val="0"/>
              </a:spcBef>
              <a:spcAft>
                <a:spcPts val="0"/>
              </a:spcAft>
              <a:buClr>
                <a:srgbClr val="0C234B"/>
              </a:buClr>
              <a:buSzPts val="1800"/>
              <a:buFont typeface="Proxima Nova"/>
              <a:buChar char="■"/>
            </a:pPr>
            <a:r>
              <a:rPr lang="en" sz="1800">
                <a:solidFill>
                  <a:srgbClr val="0C234B"/>
                </a:solidFill>
                <a:latin typeface="Proxima Nova"/>
                <a:ea typeface="Proxima Nova"/>
                <a:cs typeface="Proxima Nova"/>
                <a:sym typeface="Proxima Nova"/>
              </a:rPr>
              <a:t>Engage students in active and collaborative learning</a:t>
            </a:r>
            <a:endParaRPr sz="1800">
              <a:solidFill>
                <a:srgbClr val="0C234B"/>
              </a:solidFill>
              <a:latin typeface="Proxima Nova"/>
              <a:ea typeface="Proxima Nova"/>
              <a:cs typeface="Proxima Nova"/>
              <a:sym typeface="Proxima Nova"/>
            </a:endParaRPr>
          </a:p>
          <a:p>
            <a:pPr marL="1028700" lvl="2" indent="-279400" algn="l" rtl="0">
              <a:spcBef>
                <a:spcPts val="0"/>
              </a:spcBef>
              <a:spcAft>
                <a:spcPts val="0"/>
              </a:spcAft>
              <a:buClr>
                <a:srgbClr val="0C234B"/>
              </a:buClr>
              <a:buSzPts val="1800"/>
              <a:buFont typeface="Proxima Nova"/>
              <a:buChar char="■"/>
            </a:pPr>
            <a:r>
              <a:rPr lang="en" sz="1800">
                <a:solidFill>
                  <a:srgbClr val="0C234B"/>
                </a:solidFill>
                <a:latin typeface="Proxima Nova"/>
                <a:ea typeface="Proxima Nova"/>
                <a:cs typeface="Proxima Nova"/>
                <a:sym typeface="Proxima Nova"/>
              </a:rPr>
              <a:t>Provide ample opportunities for success through regular, low-stakes assessments (formative and summative)</a:t>
            </a:r>
            <a:endParaRPr sz="1800">
              <a:solidFill>
                <a:srgbClr val="0C234B"/>
              </a:solidFill>
              <a:latin typeface="Proxima Nova"/>
              <a:ea typeface="Proxima Nova"/>
              <a:cs typeface="Proxima Nova"/>
              <a:sym typeface="Proxima Nova"/>
            </a:endParaRPr>
          </a:p>
          <a:p>
            <a:pPr marL="1028700" lvl="2" indent="-279400" algn="l" rtl="0">
              <a:spcBef>
                <a:spcPts val="0"/>
              </a:spcBef>
              <a:spcAft>
                <a:spcPts val="0"/>
              </a:spcAft>
              <a:buClr>
                <a:srgbClr val="0C234B"/>
              </a:buClr>
              <a:buSzPts val="1800"/>
              <a:buFont typeface="Proxima Nova"/>
              <a:buChar char="■"/>
            </a:pPr>
            <a:r>
              <a:rPr lang="en" sz="1800">
                <a:solidFill>
                  <a:srgbClr val="0C234B"/>
                </a:solidFill>
                <a:latin typeface="Proxima Nova"/>
                <a:ea typeface="Proxima Nova"/>
                <a:cs typeface="Proxima Nova"/>
                <a:sym typeface="Proxima Nova"/>
              </a:rPr>
              <a:t>Have clearly stated learning outcomes and objectives</a:t>
            </a:r>
            <a:endParaRPr sz="1800">
              <a:solidFill>
                <a:srgbClr val="0C234B"/>
              </a:solidFill>
              <a:latin typeface="Proxima Nova"/>
              <a:ea typeface="Proxima Nova"/>
              <a:cs typeface="Proxima Nova"/>
              <a:sym typeface="Proxima Nova"/>
            </a:endParaRPr>
          </a:p>
          <a:p>
            <a:pPr marL="1028700" lvl="2" indent="-279400" algn="l" rtl="0">
              <a:spcBef>
                <a:spcPts val="0"/>
              </a:spcBef>
              <a:spcAft>
                <a:spcPts val="0"/>
              </a:spcAft>
              <a:buClr>
                <a:srgbClr val="0C234B"/>
              </a:buClr>
              <a:buSzPts val="1800"/>
              <a:buFont typeface="Proxima Nova"/>
              <a:buChar char="■"/>
            </a:pPr>
            <a:r>
              <a:rPr lang="en" sz="1800">
                <a:solidFill>
                  <a:srgbClr val="0C234B"/>
                </a:solidFill>
                <a:latin typeface="Proxima Nova"/>
                <a:ea typeface="Proxima Nova"/>
                <a:cs typeface="Proxima Nova"/>
                <a:sym typeface="Proxima Nova"/>
              </a:rPr>
              <a:t>Use evidence-based practices and inclusive pedagogical approaches</a:t>
            </a:r>
            <a:endParaRPr sz="1800">
              <a:solidFill>
                <a:srgbClr val="0C234B"/>
              </a:solidFill>
              <a:latin typeface="Proxima Nova"/>
              <a:ea typeface="Proxima Nova"/>
              <a:cs typeface="Proxima Nova"/>
              <a:sym typeface="Proxima Nova"/>
            </a:endParaRPr>
          </a:p>
          <a:p>
            <a:pPr marL="1028700" lvl="2" indent="-279400" algn="l" rtl="0">
              <a:spcBef>
                <a:spcPts val="0"/>
              </a:spcBef>
              <a:spcAft>
                <a:spcPts val="0"/>
              </a:spcAft>
              <a:buClr>
                <a:srgbClr val="0C234B"/>
              </a:buClr>
              <a:buSzPts val="1800"/>
              <a:buFont typeface="Proxima Nova"/>
              <a:buChar char="■"/>
            </a:pPr>
            <a:r>
              <a:rPr lang="en" sz="1800">
                <a:solidFill>
                  <a:srgbClr val="0C234B"/>
                </a:solidFill>
                <a:latin typeface="Proxima Nova"/>
                <a:ea typeface="Proxima Nova"/>
                <a:cs typeface="Proxima Nova"/>
                <a:sym typeface="Proxima Nova"/>
              </a:rPr>
              <a:t>Emphasize disciplinary/interdisciplinary perspective-taking</a:t>
            </a:r>
            <a:endParaRPr sz="1800">
              <a:solidFill>
                <a:srgbClr val="0C234B"/>
              </a:solidFill>
              <a:latin typeface="Proxima Nova"/>
              <a:ea typeface="Proxima Nova"/>
              <a:cs typeface="Proxima Nova"/>
              <a:sym typeface="Proxima Nova"/>
            </a:endParaRPr>
          </a:p>
          <a:p>
            <a:pPr marL="1028700" lvl="2" indent="-279400" algn="l" rtl="0">
              <a:spcBef>
                <a:spcPts val="0"/>
              </a:spcBef>
              <a:spcAft>
                <a:spcPts val="0"/>
              </a:spcAft>
              <a:buClr>
                <a:srgbClr val="0C234B"/>
              </a:buClr>
              <a:buSzPts val="1800"/>
              <a:buFont typeface="Proxima Nova"/>
              <a:buChar char="■"/>
            </a:pPr>
            <a:r>
              <a:rPr lang="en" sz="1800">
                <a:solidFill>
                  <a:srgbClr val="0C234B"/>
                </a:solidFill>
                <a:latin typeface="Proxima Nova"/>
                <a:ea typeface="Proxima Nova"/>
                <a:cs typeface="Proxima Nova"/>
                <a:sym typeface="Proxima Nova"/>
              </a:rPr>
              <a:t>Elevate diverse voices and scholarship whenever possible (e.g.  BIPOC, disabled people, LGBTQIA+, women, and others who have been marginalized in their abilities, contributions, and knowledge)</a:t>
            </a:r>
            <a:endParaRPr sz="1800">
              <a:solidFill>
                <a:srgbClr val="0C234B"/>
              </a:solidFill>
              <a:latin typeface="Proxima Nova"/>
              <a:ea typeface="Proxima Nova"/>
              <a:cs typeface="Proxima Nova"/>
              <a:sym typeface="Proxima Nova"/>
            </a:endParaRPr>
          </a:p>
          <a:p>
            <a:pPr marL="342900" lvl="0" indent="0" algn="l" rtl="0">
              <a:spcBef>
                <a:spcPts val="0"/>
              </a:spcBef>
              <a:spcAft>
                <a:spcPts val="0"/>
              </a:spcAft>
              <a:buNone/>
            </a:pPr>
            <a:endParaRPr sz="2000">
              <a:solidFill>
                <a:srgbClr val="0C234B"/>
              </a:solidFill>
              <a:latin typeface="Proxima Nova"/>
              <a:ea typeface="Proxima Nova"/>
              <a:cs typeface="Proxima Nova"/>
              <a:sym typeface="Proxima Nova"/>
            </a:endParaRPr>
          </a:p>
          <a:p>
            <a:pPr marL="0" lvl="0" indent="0" algn="l" rtl="0">
              <a:spcBef>
                <a:spcPts val="0"/>
              </a:spcBef>
              <a:spcAft>
                <a:spcPts val="0"/>
              </a:spcAft>
              <a:buNone/>
            </a:pPr>
            <a:endParaRPr sz="1800">
              <a:solidFill>
                <a:srgbClr val="0C234B"/>
              </a:solidFill>
              <a:latin typeface="Proxima Nova"/>
              <a:ea typeface="Proxima Nova"/>
              <a:cs typeface="Proxima Nova"/>
              <a:sym typeface="Proxima Nova"/>
            </a:endParaRPr>
          </a:p>
          <a:p>
            <a:pPr marL="342900" lvl="0" indent="0" algn="l" rtl="0">
              <a:spcBef>
                <a:spcPts val="0"/>
              </a:spcBef>
              <a:spcAft>
                <a:spcPts val="0"/>
              </a:spcAft>
              <a:buNone/>
            </a:pPr>
            <a:endParaRPr sz="2000">
              <a:solidFill>
                <a:srgbClr val="0C234B"/>
              </a:solidFill>
              <a:latin typeface="Proxima Nova"/>
              <a:ea typeface="Proxima Nova"/>
              <a:cs typeface="Proxima Nova"/>
              <a:sym typeface="Proxima Nova"/>
            </a:endParaRPr>
          </a:p>
          <a:p>
            <a:pPr marL="685800" lvl="0" indent="0" algn="l" rtl="0">
              <a:spcBef>
                <a:spcPts val="0"/>
              </a:spcBef>
              <a:spcAft>
                <a:spcPts val="0"/>
              </a:spcAft>
              <a:buNone/>
            </a:pPr>
            <a:endParaRPr sz="2000">
              <a:solidFill>
                <a:srgbClr val="0C234B"/>
              </a:solidFill>
              <a:latin typeface="Proxima Nova"/>
              <a:ea typeface="Proxima Nova"/>
              <a:cs typeface="Proxima Nova"/>
              <a:sym typeface="Proxima Nova"/>
            </a:endParaRPr>
          </a:p>
          <a:p>
            <a:pPr marL="0" lvl="0" indent="0" algn="l" rtl="0">
              <a:spcBef>
                <a:spcPts val="0"/>
              </a:spcBef>
              <a:spcAft>
                <a:spcPts val="0"/>
              </a:spcAft>
              <a:buNone/>
            </a:pPr>
            <a:endParaRPr sz="2000">
              <a:solidFill>
                <a:srgbClr val="0C234B"/>
              </a:solidFill>
              <a:latin typeface="Proxima Nova"/>
              <a:ea typeface="Proxima Nova"/>
              <a:cs typeface="Proxima Nova"/>
              <a:sym typeface="Proxima Nova"/>
            </a:endParaRPr>
          </a:p>
          <a:p>
            <a:pPr marL="0" marR="0" lvl="0" indent="0" algn="l" rtl="0">
              <a:spcBef>
                <a:spcPts val="0"/>
              </a:spcBef>
              <a:spcAft>
                <a:spcPts val="0"/>
              </a:spcAft>
              <a:buNone/>
            </a:pPr>
            <a:endParaRPr sz="1800">
              <a:latin typeface="Proxima Nova"/>
              <a:ea typeface="Proxima Nova"/>
              <a:cs typeface="Proxima Nova"/>
              <a:sym typeface="Proxima Nov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pic>
        <p:nvPicPr>
          <p:cNvPr id="501" name="Google Shape;501;p61"/>
          <p:cNvPicPr preferRelativeResize="0"/>
          <p:nvPr/>
        </p:nvPicPr>
        <p:blipFill>
          <a:blip r:embed="rId3">
            <a:alphaModFix/>
          </a:blip>
          <a:stretch>
            <a:fillRect/>
          </a:stretch>
        </p:blipFill>
        <p:spPr>
          <a:xfrm>
            <a:off x="76200" y="-76200"/>
            <a:ext cx="1092724" cy="1414100"/>
          </a:xfrm>
          <a:prstGeom prst="rect">
            <a:avLst/>
          </a:prstGeom>
          <a:noFill/>
          <a:ln>
            <a:noFill/>
          </a:ln>
        </p:spPr>
      </p:pic>
      <p:sp>
        <p:nvSpPr>
          <p:cNvPr id="502" name="Google Shape;502;p61"/>
          <p:cNvSpPr txBox="1">
            <a:spLocks noGrp="1"/>
          </p:cNvSpPr>
          <p:nvPr>
            <p:ph type="ctrTitle"/>
          </p:nvPr>
        </p:nvSpPr>
        <p:spPr>
          <a:xfrm>
            <a:off x="1196475" y="128052"/>
            <a:ext cx="7772400" cy="700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800" b="1">
              <a:solidFill>
                <a:srgbClr val="0C234B"/>
              </a:solidFill>
              <a:latin typeface="Proxima Nova"/>
              <a:ea typeface="Proxima Nova"/>
              <a:cs typeface="Proxima Nova"/>
              <a:sym typeface="Proxima Nova"/>
            </a:endParaRPr>
          </a:p>
          <a:p>
            <a:pPr marL="0" lvl="0" indent="0" algn="l" rtl="0">
              <a:lnSpc>
                <a:spcPct val="115000"/>
              </a:lnSpc>
              <a:spcBef>
                <a:spcPts val="0"/>
              </a:spcBef>
              <a:spcAft>
                <a:spcPts val="0"/>
              </a:spcAft>
              <a:buNone/>
            </a:pPr>
            <a:r>
              <a:rPr lang="en" sz="2800" b="1">
                <a:solidFill>
                  <a:srgbClr val="0C234B"/>
                </a:solidFill>
                <a:latin typeface="Proxima Nova"/>
                <a:ea typeface="Proxima Nova"/>
                <a:cs typeface="Proxima Nova"/>
                <a:sym typeface="Proxima Nova"/>
              </a:rPr>
              <a:t>Signature Assignments</a:t>
            </a:r>
            <a:endParaRPr sz="2800" b="1">
              <a:solidFill>
                <a:srgbClr val="0C234B"/>
              </a:solidFill>
              <a:latin typeface="Proxima Nova"/>
              <a:ea typeface="Proxima Nova"/>
              <a:cs typeface="Proxima Nova"/>
              <a:sym typeface="Proxima Nova"/>
            </a:endParaRPr>
          </a:p>
        </p:txBody>
      </p:sp>
      <p:cxnSp>
        <p:nvCxnSpPr>
          <p:cNvPr id="503" name="Google Shape;503;p61"/>
          <p:cNvCxnSpPr/>
          <p:nvPr/>
        </p:nvCxnSpPr>
        <p:spPr>
          <a:xfrm>
            <a:off x="1300425" y="929850"/>
            <a:ext cx="8243100" cy="0"/>
          </a:xfrm>
          <a:prstGeom prst="straightConnector1">
            <a:avLst/>
          </a:prstGeom>
          <a:noFill/>
          <a:ln w="28575" cap="flat" cmpd="sng">
            <a:solidFill>
              <a:srgbClr val="378DBD"/>
            </a:solidFill>
            <a:prstDash val="solid"/>
            <a:round/>
            <a:headEnd type="none" w="med" len="med"/>
            <a:tailEnd type="none" w="med" len="med"/>
          </a:ln>
        </p:spPr>
      </p:cxnSp>
      <p:sp>
        <p:nvSpPr>
          <p:cNvPr id="504" name="Google Shape;504;p61"/>
          <p:cNvSpPr txBox="1"/>
          <p:nvPr/>
        </p:nvSpPr>
        <p:spPr>
          <a:xfrm>
            <a:off x="1168925" y="1019650"/>
            <a:ext cx="7824300" cy="3308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800" i="1">
                <a:latin typeface="Proxima Nova"/>
                <a:ea typeface="Proxima Nova"/>
                <a:cs typeface="Proxima Nova"/>
                <a:sym typeface="Proxima Nova"/>
              </a:rPr>
              <a:t>All Exploring Perspectives and Building Connections courses will include at least one </a:t>
            </a:r>
            <a:r>
              <a:rPr lang="en" sz="1800" b="1" i="1">
                <a:latin typeface="Proxima Nova"/>
                <a:ea typeface="Proxima Nova"/>
                <a:cs typeface="Proxima Nova"/>
                <a:sym typeface="Proxima Nova"/>
              </a:rPr>
              <a:t>signature assignment</a:t>
            </a:r>
            <a:r>
              <a:rPr lang="en" sz="1800" i="1">
                <a:latin typeface="Proxima Nova"/>
                <a:ea typeface="Proxima Nova"/>
                <a:cs typeface="Proxima Nova"/>
                <a:sym typeface="Proxima Nova"/>
              </a:rPr>
              <a:t> (developed by instructors) that will be included in students’ GE ePortfolios. These will allow students to utilize highlighted perspectives from each course to showcase learning, skills, and personal reflection. </a:t>
            </a:r>
            <a:endParaRPr sz="1800" i="1">
              <a:latin typeface="Proxima Nova"/>
              <a:ea typeface="Proxima Nova"/>
              <a:cs typeface="Proxima Nova"/>
              <a:sym typeface="Proxima Nova"/>
            </a:endParaRPr>
          </a:p>
          <a:p>
            <a:pPr marL="1028700" lvl="2" indent="-279400" algn="l" rtl="0">
              <a:spcBef>
                <a:spcPts val="0"/>
              </a:spcBef>
              <a:spcAft>
                <a:spcPts val="0"/>
              </a:spcAft>
              <a:buSzPts val="1800"/>
              <a:buFont typeface="Proxima Nova"/>
              <a:buChar char="■"/>
            </a:pPr>
            <a:r>
              <a:rPr lang="en" sz="1800">
                <a:latin typeface="Proxima Nova"/>
                <a:ea typeface="Proxima Nova"/>
                <a:cs typeface="Proxima Nova"/>
                <a:sym typeface="Proxima Nova"/>
              </a:rPr>
              <a:t>Connect to at least one course learning outcome</a:t>
            </a:r>
            <a:endParaRPr sz="1800">
              <a:latin typeface="Proxima Nova"/>
              <a:ea typeface="Proxima Nova"/>
              <a:cs typeface="Proxima Nova"/>
              <a:sym typeface="Proxima Nova"/>
            </a:endParaRPr>
          </a:p>
          <a:p>
            <a:pPr marL="1028700" lvl="2" indent="-279400" algn="l" rtl="0">
              <a:spcBef>
                <a:spcPts val="0"/>
              </a:spcBef>
              <a:spcAft>
                <a:spcPts val="0"/>
              </a:spcAft>
              <a:buSzPts val="1800"/>
              <a:buFont typeface="Proxima Nova"/>
              <a:buChar char="■"/>
            </a:pPr>
            <a:r>
              <a:rPr lang="en" sz="1800">
                <a:latin typeface="Proxima Nova"/>
                <a:ea typeface="Proxima Nova"/>
                <a:cs typeface="Proxima Nova"/>
                <a:sym typeface="Proxima Nova"/>
              </a:rPr>
              <a:t>Can be creative (websites, videos, performances, etc.)</a:t>
            </a:r>
            <a:endParaRPr sz="1800">
              <a:latin typeface="Proxima Nova"/>
              <a:ea typeface="Proxima Nova"/>
              <a:cs typeface="Proxima Nova"/>
              <a:sym typeface="Proxima Nova"/>
            </a:endParaRPr>
          </a:p>
          <a:p>
            <a:pPr marL="1028700" lvl="2" indent="-279400" algn="l" rtl="0">
              <a:spcBef>
                <a:spcPts val="0"/>
              </a:spcBef>
              <a:spcAft>
                <a:spcPts val="0"/>
              </a:spcAft>
              <a:buSzPts val="1800"/>
              <a:buFont typeface="Proxima Nova"/>
              <a:buChar char="■"/>
            </a:pPr>
            <a:r>
              <a:rPr lang="en" sz="1800">
                <a:latin typeface="Proxima Nova"/>
                <a:ea typeface="Proxima Nova"/>
                <a:cs typeface="Proxima Nova"/>
                <a:sym typeface="Proxima Nova"/>
              </a:rPr>
              <a:t>Should consider an external audience during development and highlight student strengths (skills, writing, growth)</a:t>
            </a:r>
            <a:endParaRPr sz="1800">
              <a:latin typeface="Proxima Nova"/>
              <a:ea typeface="Proxima Nova"/>
              <a:cs typeface="Proxima Nova"/>
              <a:sym typeface="Proxima Nova"/>
            </a:endParaRPr>
          </a:p>
          <a:p>
            <a:pPr marL="1028700" lvl="2" indent="-279400" algn="l" rtl="0">
              <a:spcBef>
                <a:spcPts val="0"/>
              </a:spcBef>
              <a:spcAft>
                <a:spcPts val="0"/>
              </a:spcAft>
              <a:buSzPts val="1800"/>
              <a:buFont typeface="Proxima Nova"/>
              <a:buChar char="■"/>
            </a:pPr>
            <a:r>
              <a:rPr lang="en" sz="1800">
                <a:latin typeface="Proxima Nova"/>
                <a:ea typeface="Proxima Nova"/>
                <a:cs typeface="Proxima Nova"/>
                <a:sym typeface="Proxima Nova"/>
              </a:rPr>
              <a:t>Can be the same assignment as Diversity and/or Writing Attribute and if so needs to satisfy all criteria</a:t>
            </a:r>
            <a:endParaRPr sz="1800">
              <a:latin typeface="Proxima Nova"/>
              <a:ea typeface="Proxima Nova"/>
              <a:cs typeface="Proxima Nova"/>
              <a:sym typeface="Proxima Nova"/>
            </a:endParaRPr>
          </a:p>
          <a:p>
            <a:pPr marL="1028700" lvl="2" indent="-279400" algn="l" rtl="0">
              <a:spcBef>
                <a:spcPts val="0"/>
              </a:spcBef>
              <a:spcAft>
                <a:spcPts val="0"/>
              </a:spcAft>
              <a:buSzPts val="1800"/>
              <a:buFont typeface="Proxima Nova"/>
              <a:buChar char="■"/>
            </a:pPr>
            <a:r>
              <a:rPr lang="en" sz="1800">
                <a:latin typeface="Proxima Nova"/>
                <a:ea typeface="Proxima Nova"/>
                <a:cs typeface="Proxima Nova"/>
                <a:sym typeface="Proxima Nova"/>
              </a:rPr>
              <a:t>Will be essential for the course approval process</a:t>
            </a:r>
            <a:endParaRPr sz="1800">
              <a:latin typeface="Proxima Nova"/>
              <a:ea typeface="Proxima Nova"/>
              <a:cs typeface="Proxima Nova"/>
              <a:sym typeface="Proxima Nova"/>
            </a:endParaRPr>
          </a:p>
          <a:p>
            <a:pPr marL="1028700" lvl="0" indent="0" algn="l" rtl="0">
              <a:spcBef>
                <a:spcPts val="0"/>
              </a:spcBef>
              <a:spcAft>
                <a:spcPts val="0"/>
              </a:spcAft>
              <a:buNone/>
            </a:pPr>
            <a:endParaRPr sz="1800">
              <a:latin typeface="Proxima Nova"/>
              <a:ea typeface="Proxima Nova"/>
              <a:cs typeface="Proxima Nova"/>
              <a:sym typeface="Proxima Nova"/>
            </a:endParaRPr>
          </a:p>
          <a:p>
            <a:pPr marL="0" lvl="0" indent="0" algn="l" rtl="0">
              <a:spcBef>
                <a:spcPts val="0"/>
              </a:spcBef>
              <a:spcAft>
                <a:spcPts val="0"/>
              </a:spcAft>
              <a:buNone/>
            </a:pPr>
            <a:endParaRPr sz="1800">
              <a:latin typeface="Proxima Nova"/>
              <a:ea typeface="Proxima Nova"/>
              <a:cs typeface="Proxima Nova"/>
              <a:sym typeface="Proxima Nova"/>
            </a:endParaRPr>
          </a:p>
          <a:p>
            <a:pPr marL="342900" lvl="0" indent="0" algn="l" rtl="0">
              <a:spcBef>
                <a:spcPts val="0"/>
              </a:spcBef>
              <a:spcAft>
                <a:spcPts val="0"/>
              </a:spcAft>
              <a:buNone/>
            </a:pPr>
            <a:endParaRPr sz="2000">
              <a:latin typeface="Proxima Nova"/>
              <a:ea typeface="Proxima Nova"/>
              <a:cs typeface="Proxima Nova"/>
              <a:sym typeface="Proxima Nova"/>
            </a:endParaRPr>
          </a:p>
          <a:p>
            <a:pPr marL="685800" lvl="0" indent="0" algn="l" rtl="0">
              <a:spcBef>
                <a:spcPts val="0"/>
              </a:spcBef>
              <a:spcAft>
                <a:spcPts val="0"/>
              </a:spcAft>
              <a:buNone/>
            </a:pPr>
            <a:endParaRPr sz="2000">
              <a:latin typeface="Proxima Nova"/>
              <a:ea typeface="Proxima Nova"/>
              <a:cs typeface="Proxima Nova"/>
              <a:sym typeface="Proxima Nova"/>
            </a:endParaRPr>
          </a:p>
          <a:p>
            <a:pPr marL="0" lvl="0" indent="0" algn="l" rtl="0">
              <a:spcBef>
                <a:spcPts val="0"/>
              </a:spcBef>
              <a:spcAft>
                <a:spcPts val="0"/>
              </a:spcAft>
              <a:buNone/>
            </a:pPr>
            <a:endParaRPr sz="2000">
              <a:latin typeface="Proxima Nova"/>
              <a:ea typeface="Proxima Nova"/>
              <a:cs typeface="Proxima Nova"/>
              <a:sym typeface="Proxima Nova"/>
            </a:endParaRPr>
          </a:p>
          <a:p>
            <a:pPr marL="0" marR="0" lvl="0" indent="0" algn="l" rtl="0">
              <a:spcBef>
                <a:spcPts val="0"/>
              </a:spcBef>
              <a:spcAft>
                <a:spcPts val="0"/>
              </a:spcAft>
              <a:buNone/>
            </a:pPr>
            <a:endParaRPr sz="1800">
              <a:latin typeface="Proxima Nova"/>
              <a:ea typeface="Proxima Nova"/>
              <a:cs typeface="Proxima Nova"/>
              <a:sym typeface="Proxima Nov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8"/>
        <p:cNvGrpSpPr/>
        <p:nvPr/>
      </p:nvGrpSpPr>
      <p:grpSpPr>
        <a:xfrm>
          <a:off x="0" y="0"/>
          <a:ext cx="0" cy="0"/>
          <a:chOff x="0" y="0"/>
          <a:chExt cx="0" cy="0"/>
        </a:xfrm>
      </p:grpSpPr>
      <p:sp>
        <p:nvSpPr>
          <p:cNvPr id="519" name="Google Shape;519;p63"/>
          <p:cNvSpPr txBox="1">
            <a:spLocks noGrp="1"/>
          </p:cNvSpPr>
          <p:nvPr>
            <p:ph type="ctrTitle"/>
          </p:nvPr>
        </p:nvSpPr>
        <p:spPr>
          <a:xfrm>
            <a:off x="609600" y="1378652"/>
            <a:ext cx="7772400" cy="7008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4400">
                <a:solidFill>
                  <a:srgbClr val="0C234B"/>
                </a:solidFill>
                <a:latin typeface="Proxima Nova Semibold"/>
                <a:ea typeface="Proxima Nova Semibold"/>
                <a:cs typeface="Proxima Nova Semibold"/>
                <a:sym typeface="Proxima Nova Semibold"/>
              </a:rPr>
              <a:t>ATTRIBUTES</a:t>
            </a:r>
            <a:endParaRPr sz="4400">
              <a:solidFill>
                <a:srgbClr val="0C234B"/>
              </a:solidFill>
              <a:latin typeface="Proxima Nova Semibold"/>
              <a:ea typeface="Proxima Nova Semibold"/>
              <a:cs typeface="Proxima Nova Semibold"/>
              <a:sym typeface="Proxima Nova Semibold"/>
            </a:endParaRPr>
          </a:p>
          <a:p>
            <a:pPr marL="0" lvl="0" indent="0" algn="l" rtl="0">
              <a:lnSpc>
                <a:spcPct val="115000"/>
              </a:lnSpc>
              <a:spcBef>
                <a:spcPts val="0"/>
              </a:spcBef>
              <a:spcAft>
                <a:spcPts val="0"/>
              </a:spcAft>
              <a:buNone/>
            </a:pPr>
            <a:endParaRPr sz="3000">
              <a:solidFill>
                <a:srgbClr val="0C234B"/>
              </a:solidFill>
              <a:latin typeface="Proxima Nova"/>
              <a:ea typeface="Proxima Nova"/>
              <a:cs typeface="Proxima Nova"/>
              <a:sym typeface="Proxima Nova"/>
            </a:endParaRPr>
          </a:p>
        </p:txBody>
      </p:sp>
      <p:cxnSp>
        <p:nvCxnSpPr>
          <p:cNvPr id="520" name="Google Shape;520;p63"/>
          <p:cNvCxnSpPr/>
          <p:nvPr/>
        </p:nvCxnSpPr>
        <p:spPr>
          <a:xfrm>
            <a:off x="3976250" y="1861625"/>
            <a:ext cx="1055400" cy="0"/>
          </a:xfrm>
          <a:prstGeom prst="straightConnector1">
            <a:avLst/>
          </a:prstGeom>
          <a:noFill/>
          <a:ln w="114300" cap="flat" cmpd="sng">
            <a:solidFill>
              <a:srgbClr val="AB0520"/>
            </a:solidFill>
            <a:prstDash val="solid"/>
            <a:round/>
            <a:headEnd type="none" w="med" len="med"/>
            <a:tailEnd type="none" w="med" len="med"/>
          </a:ln>
        </p:spPr>
      </p:cxnSp>
      <p:pic>
        <p:nvPicPr>
          <p:cNvPr id="521" name="Google Shape;521;p63"/>
          <p:cNvPicPr preferRelativeResize="0"/>
          <p:nvPr/>
        </p:nvPicPr>
        <p:blipFill>
          <a:blip r:embed="rId3">
            <a:alphaModFix/>
          </a:blip>
          <a:stretch>
            <a:fillRect/>
          </a:stretch>
        </p:blipFill>
        <p:spPr>
          <a:xfrm>
            <a:off x="3277750" y="1546050"/>
            <a:ext cx="2478774" cy="32078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pic>
        <p:nvPicPr>
          <p:cNvPr id="526" name="Google Shape;526;p64"/>
          <p:cNvPicPr preferRelativeResize="0"/>
          <p:nvPr/>
        </p:nvPicPr>
        <p:blipFill>
          <a:blip r:embed="rId3">
            <a:alphaModFix/>
          </a:blip>
          <a:stretch>
            <a:fillRect/>
          </a:stretch>
        </p:blipFill>
        <p:spPr>
          <a:xfrm>
            <a:off x="76200" y="-76200"/>
            <a:ext cx="1092724" cy="1414100"/>
          </a:xfrm>
          <a:prstGeom prst="rect">
            <a:avLst/>
          </a:prstGeom>
          <a:noFill/>
          <a:ln>
            <a:noFill/>
          </a:ln>
        </p:spPr>
      </p:pic>
      <p:sp>
        <p:nvSpPr>
          <p:cNvPr id="527" name="Google Shape;527;p64"/>
          <p:cNvSpPr txBox="1">
            <a:spLocks noGrp="1"/>
          </p:cNvSpPr>
          <p:nvPr>
            <p:ph type="ctrTitle"/>
          </p:nvPr>
        </p:nvSpPr>
        <p:spPr>
          <a:xfrm>
            <a:off x="1196475" y="585252"/>
            <a:ext cx="7772400" cy="700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3000" b="1">
                <a:solidFill>
                  <a:srgbClr val="0C234B"/>
                </a:solidFill>
                <a:latin typeface="Proxima Nova"/>
                <a:ea typeface="Proxima Nova"/>
                <a:cs typeface="Proxima Nova"/>
                <a:sym typeface="Proxima Nova"/>
              </a:rPr>
              <a:t>Attributes </a:t>
            </a:r>
            <a:endParaRPr sz="3000" b="1">
              <a:solidFill>
                <a:srgbClr val="0C234B"/>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sz="3000">
              <a:solidFill>
                <a:srgbClr val="0C234B"/>
              </a:solidFill>
              <a:latin typeface="Proxima Nova"/>
              <a:ea typeface="Proxima Nova"/>
              <a:cs typeface="Proxima Nova"/>
              <a:sym typeface="Proxima Nova"/>
            </a:endParaRPr>
          </a:p>
        </p:txBody>
      </p:sp>
      <p:sp>
        <p:nvSpPr>
          <p:cNvPr id="528" name="Google Shape;528;p64"/>
          <p:cNvSpPr txBox="1"/>
          <p:nvPr/>
        </p:nvSpPr>
        <p:spPr>
          <a:xfrm>
            <a:off x="1297000" y="1019650"/>
            <a:ext cx="7772400" cy="623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000" i="1">
                <a:solidFill>
                  <a:srgbClr val="0C234B"/>
                </a:solidFill>
                <a:latin typeface="Proxima Nova"/>
                <a:ea typeface="Proxima Nova"/>
                <a:cs typeface="Proxima Nova"/>
                <a:sym typeface="Proxima Nova"/>
              </a:rPr>
              <a:t>The Writing &amp; Diversity Attributes must be satisfied in the Perspectives &amp; Connections areas of the new Gen Ed curriculum.</a:t>
            </a:r>
            <a:endParaRPr sz="2000" i="1" u="none" strike="noStrike" cap="none">
              <a:solidFill>
                <a:srgbClr val="0C234B"/>
              </a:solidFill>
              <a:latin typeface="Proxima Nova"/>
              <a:ea typeface="Proxima Nova"/>
              <a:cs typeface="Proxima Nova"/>
              <a:sym typeface="Proxima Nova"/>
            </a:endParaRPr>
          </a:p>
        </p:txBody>
      </p:sp>
      <p:cxnSp>
        <p:nvCxnSpPr>
          <p:cNvPr id="529" name="Google Shape;529;p64"/>
          <p:cNvCxnSpPr/>
          <p:nvPr/>
        </p:nvCxnSpPr>
        <p:spPr>
          <a:xfrm>
            <a:off x="1300425" y="929850"/>
            <a:ext cx="8243100" cy="0"/>
          </a:xfrm>
          <a:prstGeom prst="straightConnector1">
            <a:avLst/>
          </a:prstGeom>
          <a:noFill/>
          <a:ln w="28575" cap="flat" cmpd="sng">
            <a:solidFill>
              <a:srgbClr val="378DBD"/>
            </a:solidFill>
            <a:prstDash val="solid"/>
            <a:round/>
            <a:headEnd type="none" w="med" len="med"/>
            <a:tailEnd type="none" w="med" len="med"/>
          </a:ln>
        </p:spPr>
      </p:cxnSp>
      <p:sp>
        <p:nvSpPr>
          <p:cNvPr id="530" name="Google Shape;530;p64"/>
          <p:cNvSpPr txBox="1"/>
          <p:nvPr/>
        </p:nvSpPr>
        <p:spPr>
          <a:xfrm>
            <a:off x="2488125" y="1781900"/>
            <a:ext cx="2743500" cy="4383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800">
                <a:solidFill>
                  <a:srgbClr val="0C234B"/>
                </a:solidFill>
                <a:latin typeface="Proxima Nova Semibold"/>
                <a:ea typeface="Proxima Nova Semibold"/>
                <a:cs typeface="Proxima Nova Semibold"/>
                <a:sym typeface="Proxima Nova Semibold"/>
              </a:rPr>
              <a:t>The Writing Attribute</a:t>
            </a:r>
            <a:endParaRPr sz="1800" u="none" strike="noStrike" cap="none">
              <a:solidFill>
                <a:srgbClr val="0C234B"/>
              </a:solidFill>
              <a:latin typeface="Proxima Nova Semibold"/>
              <a:ea typeface="Proxima Nova Semibold"/>
              <a:cs typeface="Proxima Nova Semibold"/>
              <a:sym typeface="Proxima Nova Semibold"/>
            </a:endParaRPr>
          </a:p>
        </p:txBody>
      </p:sp>
      <p:sp>
        <p:nvSpPr>
          <p:cNvPr id="531" name="Google Shape;531;p64"/>
          <p:cNvSpPr txBox="1"/>
          <p:nvPr/>
        </p:nvSpPr>
        <p:spPr>
          <a:xfrm>
            <a:off x="2519125" y="2045100"/>
            <a:ext cx="6381600" cy="774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600">
                <a:solidFill>
                  <a:srgbClr val="0C234B"/>
                </a:solidFill>
                <a:latin typeface="Proxima Nova"/>
                <a:ea typeface="Proxima Nova"/>
                <a:cs typeface="Proxima Nova"/>
                <a:sym typeface="Proxima Nova"/>
              </a:rPr>
              <a:t>Classes that carry the Writing Attribute promote engaged learning, critical thinking, &amp; greater facility with written communication across different writing situations. 2 courses total (6 units).</a:t>
            </a:r>
            <a:endParaRPr sz="1600" u="none" strike="noStrike" cap="none">
              <a:solidFill>
                <a:srgbClr val="0C234B"/>
              </a:solidFill>
              <a:latin typeface="Proxima Nova"/>
              <a:ea typeface="Proxima Nova"/>
              <a:cs typeface="Proxima Nova"/>
              <a:sym typeface="Proxima Nova"/>
            </a:endParaRPr>
          </a:p>
        </p:txBody>
      </p:sp>
      <p:sp>
        <p:nvSpPr>
          <p:cNvPr id="532" name="Google Shape;532;p64"/>
          <p:cNvSpPr txBox="1"/>
          <p:nvPr/>
        </p:nvSpPr>
        <p:spPr>
          <a:xfrm>
            <a:off x="2488125" y="3080350"/>
            <a:ext cx="2743500" cy="4383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800">
                <a:solidFill>
                  <a:srgbClr val="0C234B"/>
                </a:solidFill>
                <a:latin typeface="Proxima Nova Semibold"/>
                <a:ea typeface="Proxima Nova Semibold"/>
                <a:cs typeface="Proxima Nova Semibold"/>
                <a:sym typeface="Proxima Nova Semibold"/>
              </a:rPr>
              <a:t>The Diversity Attribute</a:t>
            </a:r>
            <a:endParaRPr sz="1800" u="none" strike="noStrike" cap="none">
              <a:solidFill>
                <a:srgbClr val="0C234B"/>
              </a:solidFill>
              <a:latin typeface="Proxima Nova Semibold"/>
              <a:ea typeface="Proxima Nova Semibold"/>
              <a:cs typeface="Proxima Nova Semibold"/>
              <a:sym typeface="Proxima Nova Semibold"/>
            </a:endParaRPr>
          </a:p>
        </p:txBody>
      </p:sp>
      <p:sp>
        <p:nvSpPr>
          <p:cNvPr id="533" name="Google Shape;533;p64"/>
          <p:cNvSpPr txBox="1"/>
          <p:nvPr/>
        </p:nvSpPr>
        <p:spPr>
          <a:xfrm>
            <a:off x="2519125" y="3343550"/>
            <a:ext cx="6381600" cy="774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600">
                <a:solidFill>
                  <a:srgbClr val="0C234B"/>
                </a:solidFill>
                <a:latin typeface="Proxima Nova"/>
                <a:ea typeface="Proxima Nova"/>
                <a:cs typeface="Proxima Nova"/>
                <a:sym typeface="Proxima Nova"/>
              </a:rPr>
              <a:t>Classes with the revised Diversity Attribute will focus on issues such as racism, classism, transphobia, sexism, and ableism, which continue to structure our society inequitably. It is our responsibility as Wildcats to promote greater social equity. 2 courses total (6 units).</a:t>
            </a:r>
            <a:endParaRPr sz="1600" u="none" strike="noStrike" cap="none">
              <a:solidFill>
                <a:srgbClr val="0C234B"/>
              </a:solidFill>
              <a:latin typeface="Proxima Nova"/>
              <a:ea typeface="Proxima Nova"/>
              <a:cs typeface="Proxima Nova"/>
              <a:sym typeface="Proxima Nova"/>
            </a:endParaRPr>
          </a:p>
        </p:txBody>
      </p:sp>
      <p:pic>
        <p:nvPicPr>
          <p:cNvPr id="534" name="Google Shape;534;p64"/>
          <p:cNvPicPr preferRelativeResize="0"/>
          <p:nvPr/>
        </p:nvPicPr>
        <p:blipFill>
          <a:blip r:embed="rId4">
            <a:alphaModFix/>
          </a:blip>
          <a:stretch>
            <a:fillRect/>
          </a:stretch>
        </p:blipFill>
        <p:spPr>
          <a:xfrm>
            <a:off x="1371600" y="1795450"/>
            <a:ext cx="820123" cy="1087200"/>
          </a:xfrm>
          <a:prstGeom prst="rect">
            <a:avLst/>
          </a:prstGeom>
          <a:noFill/>
          <a:ln>
            <a:noFill/>
          </a:ln>
        </p:spPr>
      </p:pic>
      <p:pic>
        <p:nvPicPr>
          <p:cNvPr id="535" name="Google Shape;535;p64"/>
          <p:cNvPicPr preferRelativeResize="0"/>
          <p:nvPr/>
        </p:nvPicPr>
        <p:blipFill>
          <a:blip r:embed="rId5">
            <a:alphaModFix/>
          </a:blip>
          <a:stretch>
            <a:fillRect/>
          </a:stretch>
        </p:blipFill>
        <p:spPr>
          <a:xfrm>
            <a:off x="1376624" y="3263650"/>
            <a:ext cx="872549" cy="1087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9"/>
        <p:cNvGrpSpPr/>
        <p:nvPr/>
      </p:nvGrpSpPr>
      <p:grpSpPr>
        <a:xfrm>
          <a:off x="0" y="0"/>
          <a:ext cx="0" cy="0"/>
          <a:chOff x="0" y="0"/>
          <a:chExt cx="0" cy="0"/>
        </a:xfrm>
      </p:grpSpPr>
      <p:sp>
        <p:nvSpPr>
          <p:cNvPr id="540" name="Google Shape;540;p65"/>
          <p:cNvSpPr txBox="1">
            <a:spLocks noGrp="1"/>
          </p:cNvSpPr>
          <p:nvPr>
            <p:ph type="ctrTitle"/>
          </p:nvPr>
        </p:nvSpPr>
        <p:spPr>
          <a:xfrm>
            <a:off x="609600" y="1378652"/>
            <a:ext cx="7772400" cy="7008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4400">
                <a:solidFill>
                  <a:srgbClr val="0C234B"/>
                </a:solidFill>
                <a:latin typeface="Proxima Nova Semibold"/>
                <a:ea typeface="Proxima Nova Semibold"/>
                <a:cs typeface="Proxima Nova Semibold"/>
                <a:sym typeface="Proxima Nova Semibold"/>
              </a:rPr>
              <a:t>WRITING ATTRIBUTE</a:t>
            </a:r>
            <a:endParaRPr sz="4400">
              <a:solidFill>
                <a:srgbClr val="0C234B"/>
              </a:solidFill>
              <a:latin typeface="Proxima Nova Semibold"/>
              <a:ea typeface="Proxima Nova Semibold"/>
              <a:cs typeface="Proxima Nova Semibold"/>
              <a:sym typeface="Proxima Nova Semibold"/>
            </a:endParaRPr>
          </a:p>
          <a:p>
            <a:pPr marL="0" lvl="0" indent="0" algn="l" rtl="0">
              <a:lnSpc>
                <a:spcPct val="115000"/>
              </a:lnSpc>
              <a:spcBef>
                <a:spcPts val="0"/>
              </a:spcBef>
              <a:spcAft>
                <a:spcPts val="0"/>
              </a:spcAft>
              <a:buNone/>
            </a:pPr>
            <a:endParaRPr sz="3000">
              <a:solidFill>
                <a:srgbClr val="0C234B"/>
              </a:solidFill>
              <a:latin typeface="Proxima Nova"/>
              <a:ea typeface="Proxima Nova"/>
              <a:cs typeface="Proxima Nova"/>
              <a:sym typeface="Proxima Nova"/>
            </a:endParaRPr>
          </a:p>
        </p:txBody>
      </p:sp>
      <p:cxnSp>
        <p:nvCxnSpPr>
          <p:cNvPr id="541" name="Google Shape;541;p65"/>
          <p:cNvCxnSpPr/>
          <p:nvPr/>
        </p:nvCxnSpPr>
        <p:spPr>
          <a:xfrm>
            <a:off x="3976250" y="1861625"/>
            <a:ext cx="1055400" cy="0"/>
          </a:xfrm>
          <a:prstGeom prst="straightConnector1">
            <a:avLst/>
          </a:prstGeom>
          <a:noFill/>
          <a:ln w="114300" cap="flat" cmpd="sng">
            <a:solidFill>
              <a:srgbClr val="AB0520"/>
            </a:solidFill>
            <a:prstDash val="solid"/>
            <a:round/>
            <a:headEnd type="none" w="med" len="med"/>
            <a:tailEnd type="none" w="med" len="med"/>
          </a:ln>
        </p:spPr>
      </p:cxnSp>
      <p:pic>
        <p:nvPicPr>
          <p:cNvPr id="542" name="Google Shape;542;p65"/>
          <p:cNvPicPr preferRelativeResize="0"/>
          <p:nvPr/>
        </p:nvPicPr>
        <p:blipFill>
          <a:blip r:embed="rId3">
            <a:alphaModFix/>
          </a:blip>
          <a:stretch>
            <a:fillRect/>
          </a:stretch>
        </p:blipFill>
        <p:spPr>
          <a:xfrm>
            <a:off x="3277750" y="1546050"/>
            <a:ext cx="2478774" cy="320782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pic>
        <p:nvPicPr>
          <p:cNvPr id="547" name="Google Shape;547;p66"/>
          <p:cNvPicPr preferRelativeResize="0"/>
          <p:nvPr/>
        </p:nvPicPr>
        <p:blipFill>
          <a:blip r:embed="rId3">
            <a:alphaModFix/>
          </a:blip>
          <a:stretch>
            <a:fillRect/>
          </a:stretch>
        </p:blipFill>
        <p:spPr>
          <a:xfrm>
            <a:off x="76200" y="-76200"/>
            <a:ext cx="1092724" cy="1414100"/>
          </a:xfrm>
          <a:prstGeom prst="rect">
            <a:avLst/>
          </a:prstGeom>
          <a:noFill/>
          <a:ln>
            <a:noFill/>
          </a:ln>
        </p:spPr>
      </p:pic>
      <p:sp>
        <p:nvSpPr>
          <p:cNvPr id="548" name="Google Shape;548;p66"/>
          <p:cNvSpPr txBox="1">
            <a:spLocks noGrp="1"/>
          </p:cNvSpPr>
          <p:nvPr>
            <p:ph type="ctrTitle"/>
          </p:nvPr>
        </p:nvSpPr>
        <p:spPr>
          <a:xfrm>
            <a:off x="1196475" y="585252"/>
            <a:ext cx="7772400" cy="700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3000" b="1">
                <a:solidFill>
                  <a:srgbClr val="0C234B"/>
                </a:solidFill>
                <a:latin typeface="Proxima Nova"/>
                <a:ea typeface="Proxima Nova"/>
                <a:cs typeface="Proxima Nova"/>
                <a:sym typeface="Proxima Nova"/>
              </a:rPr>
              <a:t>Writing Attribute</a:t>
            </a:r>
            <a:endParaRPr sz="3000" b="1">
              <a:solidFill>
                <a:srgbClr val="0C234B"/>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sz="3000">
              <a:solidFill>
                <a:srgbClr val="0C234B"/>
              </a:solidFill>
              <a:latin typeface="Proxima Nova"/>
              <a:ea typeface="Proxima Nova"/>
              <a:cs typeface="Proxima Nova"/>
              <a:sym typeface="Proxima Nova"/>
            </a:endParaRPr>
          </a:p>
        </p:txBody>
      </p:sp>
      <p:sp>
        <p:nvSpPr>
          <p:cNvPr id="549" name="Google Shape;549;p66"/>
          <p:cNvSpPr txBox="1"/>
          <p:nvPr/>
        </p:nvSpPr>
        <p:spPr>
          <a:xfrm>
            <a:off x="1335350" y="1718900"/>
            <a:ext cx="7633500" cy="2271600"/>
          </a:xfrm>
          <a:prstGeom prst="rect">
            <a:avLst/>
          </a:prstGeom>
          <a:noFill/>
          <a:ln>
            <a:noFill/>
          </a:ln>
        </p:spPr>
        <p:txBody>
          <a:bodyPr spcFirstLastPara="1" wrap="square" lIns="68575" tIns="34275" rIns="68575" bIns="34275" anchor="t" anchorCtr="0">
            <a:noAutofit/>
          </a:bodyPr>
          <a:lstStyle/>
          <a:p>
            <a:pPr marL="342900" lvl="0" indent="0" algn="l" rtl="0">
              <a:spcBef>
                <a:spcPts val="0"/>
              </a:spcBef>
              <a:spcAft>
                <a:spcPts val="0"/>
              </a:spcAft>
              <a:buNone/>
            </a:pPr>
            <a:endParaRPr sz="1700">
              <a:solidFill>
                <a:srgbClr val="0C234B"/>
              </a:solidFill>
              <a:latin typeface="Proxima Nova"/>
              <a:ea typeface="Proxima Nova"/>
              <a:cs typeface="Proxima Nova"/>
              <a:sym typeface="Proxima Nova"/>
            </a:endParaRPr>
          </a:p>
          <a:p>
            <a:pPr marL="0" lvl="0" indent="0" algn="l" rtl="0">
              <a:spcBef>
                <a:spcPts val="0"/>
              </a:spcBef>
              <a:spcAft>
                <a:spcPts val="0"/>
              </a:spcAft>
              <a:buNone/>
            </a:pPr>
            <a:endParaRPr sz="1700">
              <a:solidFill>
                <a:srgbClr val="0C234B"/>
              </a:solidFill>
              <a:latin typeface="Proxima Nova"/>
              <a:ea typeface="Proxima Nova"/>
              <a:cs typeface="Proxima Nova"/>
              <a:sym typeface="Proxima Nova"/>
            </a:endParaRPr>
          </a:p>
          <a:p>
            <a:pPr marL="685800" lvl="0" indent="0" algn="l" rtl="0">
              <a:spcBef>
                <a:spcPts val="0"/>
              </a:spcBef>
              <a:spcAft>
                <a:spcPts val="0"/>
              </a:spcAft>
              <a:buNone/>
            </a:pPr>
            <a:endParaRPr sz="1700">
              <a:solidFill>
                <a:srgbClr val="0C234B"/>
              </a:solidFill>
              <a:latin typeface="Proxima Nova"/>
              <a:ea typeface="Proxima Nova"/>
              <a:cs typeface="Proxima Nova"/>
              <a:sym typeface="Proxima Nova"/>
            </a:endParaRPr>
          </a:p>
          <a:p>
            <a:pPr marL="0" lvl="0" indent="0" algn="l" rtl="0">
              <a:spcBef>
                <a:spcPts val="0"/>
              </a:spcBef>
              <a:spcAft>
                <a:spcPts val="0"/>
              </a:spcAft>
              <a:buNone/>
            </a:pPr>
            <a:endParaRPr sz="1700">
              <a:solidFill>
                <a:srgbClr val="0C234B"/>
              </a:solidFill>
              <a:latin typeface="Proxima Nova"/>
              <a:ea typeface="Proxima Nova"/>
              <a:cs typeface="Proxima Nova"/>
              <a:sym typeface="Proxima Nova"/>
            </a:endParaRPr>
          </a:p>
        </p:txBody>
      </p:sp>
      <p:sp>
        <p:nvSpPr>
          <p:cNvPr id="550" name="Google Shape;550;p66"/>
          <p:cNvSpPr txBox="1"/>
          <p:nvPr/>
        </p:nvSpPr>
        <p:spPr>
          <a:xfrm>
            <a:off x="1220750" y="1019650"/>
            <a:ext cx="7772400" cy="623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000" i="1" u="none" strike="noStrike" cap="none">
              <a:solidFill>
                <a:srgbClr val="0C234B"/>
              </a:solidFill>
              <a:latin typeface="Proxima Nova"/>
              <a:ea typeface="Proxima Nova"/>
              <a:cs typeface="Proxima Nova"/>
              <a:sym typeface="Proxima Nova"/>
            </a:endParaRPr>
          </a:p>
        </p:txBody>
      </p:sp>
      <p:cxnSp>
        <p:nvCxnSpPr>
          <p:cNvPr id="551" name="Google Shape;551;p66"/>
          <p:cNvCxnSpPr/>
          <p:nvPr/>
        </p:nvCxnSpPr>
        <p:spPr>
          <a:xfrm>
            <a:off x="1300425" y="929850"/>
            <a:ext cx="8243100" cy="0"/>
          </a:xfrm>
          <a:prstGeom prst="straightConnector1">
            <a:avLst/>
          </a:prstGeom>
          <a:noFill/>
          <a:ln w="28575" cap="flat" cmpd="sng">
            <a:solidFill>
              <a:srgbClr val="378DBD"/>
            </a:solidFill>
            <a:prstDash val="solid"/>
            <a:round/>
            <a:headEnd type="none" w="med" len="med"/>
            <a:tailEnd type="none" w="med" len="med"/>
          </a:ln>
        </p:spPr>
      </p:cxnSp>
      <p:sp>
        <p:nvSpPr>
          <p:cNvPr id="552" name="Google Shape;552;p66"/>
          <p:cNvSpPr txBox="1">
            <a:spLocks noGrp="1"/>
          </p:cNvSpPr>
          <p:nvPr>
            <p:ph type="title" idx="2"/>
          </p:nvPr>
        </p:nvSpPr>
        <p:spPr>
          <a:xfrm>
            <a:off x="451800" y="1329438"/>
            <a:ext cx="3570300" cy="45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a:solidFill>
                  <a:srgbClr val="1C4587"/>
                </a:solidFill>
                <a:latin typeface="Roboto"/>
                <a:ea typeface="Roboto"/>
                <a:cs typeface="Roboto"/>
                <a:sym typeface="Roboto"/>
              </a:rPr>
              <a:t>Writing Across the Curriculum</a:t>
            </a:r>
            <a:endParaRPr sz="1600">
              <a:solidFill>
                <a:srgbClr val="1C4587"/>
              </a:solidFill>
              <a:latin typeface="Roboto"/>
              <a:ea typeface="Roboto"/>
              <a:cs typeface="Roboto"/>
              <a:sym typeface="Roboto"/>
            </a:endParaRPr>
          </a:p>
        </p:txBody>
      </p:sp>
      <p:grpSp>
        <p:nvGrpSpPr>
          <p:cNvPr id="553" name="Google Shape;553;p66"/>
          <p:cNvGrpSpPr/>
          <p:nvPr/>
        </p:nvGrpSpPr>
        <p:grpSpPr>
          <a:xfrm flipH="1">
            <a:off x="5626075" y="2759522"/>
            <a:ext cx="2941829" cy="785475"/>
            <a:chOff x="857520" y="1684225"/>
            <a:chExt cx="2941829" cy="1047300"/>
          </a:xfrm>
        </p:grpSpPr>
        <p:sp>
          <p:nvSpPr>
            <p:cNvPr id="554" name="Google Shape;554;p66"/>
            <p:cNvSpPr txBox="1"/>
            <p:nvPr/>
          </p:nvSpPr>
          <p:spPr>
            <a:xfrm>
              <a:off x="857520" y="1684225"/>
              <a:ext cx="2077200" cy="1047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a:latin typeface="Roboto"/>
                  <a:ea typeface="Roboto"/>
                  <a:cs typeface="Roboto"/>
                  <a:sym typeface="Roboto"/>
                </a:rPr>
                <a:t>General Education </a:t>
              </a:r>
              <a:endParaRPr sz="1200" b="1">
                <a:latin typeface="Roboto"/>
                <a:ea typeface="Roboto"/>
                <a:cs typeface="Roboto"/>
                <a:sym typeface="Roboto"/>
              </a:endParaRPr>
            </a:p>
            <a:p>
              <a:pPr marL="0" lvl="0" indent="0" algn="l" rtl="0">
                <a:spcBef>
                  <a:spcPts val="0"/>
                </a:spcBef>
                <a:spcAft>
                  <a:spcPts val="1600"/>
                </a:spcAft>
                <a:buNone/>
              </a:pPr>
              <a:r>
                <a:rPr lang="en" sz="1200">
                  <a:latin typeface="Roboto"/>
                  <a:ea typeface="Roboto"/>
                  <a:cs typeface="Roboto"/>
                  <a:sym typeface="Roboto"/>
                </a:rPr>
                <a:t>Writing applies first-year proficiencies in new and many WAC contexts; </a:t>
              </a:r>
              <a:endParaRPr sz="1200" b="1">
                <a:latin typeface="Roboto"/>
                <a:ea typeface="Roboto"/>
                <a:cs typeface="Roboto"/>
                <a:sym typeface="Roboto"/>
              </a:endParaRPr>
            </a:p>
          </p:txBody>
        </p:sp>
        <p:cxnSp>
          <p:nvCxnSpPr>
            <p:cNvPr id="555" name="Google Shape;555;p66"/>
            <p:cNvCxnSpPr/>
            <p:nvPr/>
          </p:nvCxnSpPr>
          <p:spPr>
            <a:xfrm rot="10800000">
              <a:off x="3046949" y="2215320"/>
              <a:ext cx="752400" cy="0"/>
            </a:xfrm>
            <a:prstGeom prst="straightConnector1">
              <a:avLst/>
            </a:prstGeom>
            <a:noFill/>
            <a:ln w="9525" cap="flat" cmpd="sng">
              <a:solidFill>
                <a:srgbClr val="C2C2C2"/>
              </a:solidFill>
              <a:prstDash val="solid"/>
              <a:round/>
              <a:headEnd type="none" w="sm" len="sm"/>
              <a:tailEnd type="none" w="sm" len="sm"/>
            </a:ln>
          </p:spPr>
        </p:cxnSp>
        <p:sp>
          <p:nvSpPr>
            <p:cNvPr id="556" name="Google Shape;556;p66"/>
            <p:cNvSpPr/>
            <p:nvPr/>
          </p:nvSpPr>
          <p:spPr>
            <a:xfrm>
              <a:off x="3020371" y="2111851"/>
              <a:ext cx="198600" cy="198300"/>
            </a:xfrm>
            <a:prstGeom prst="ellipse">
              <a:avLst/>
            </a:pr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66"/>
            <p:cNvSpPr txBox="1"/>
            <p:nvPr/>
          </p:nvSpPr>
          <p:spPr>
            <a:xfrm>
              <a:off x="2995927" y="2051434"/>
              <a:ext cx="247500" cy="31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800">
                  <a:solidFill>
                    <a:srgbClr val="FFFFFF"/>
                  </a:solidFill>
                  <a:latin typeface="Roboto"/>
                  <a:ea typeface="Roboto"/>
                  <a:cs typeface="Roboto"/>
                  <a:sym typeface="Roboto"/>
                </a:rPr>
                <a:t>2</a:t>
              </a:r>
              <a:endParaRPr>
                <a:solidFill>
                  <a:srgbClr val="FFFFFF"/>
                </a:solidFill>
              </a:endParaRPr>
            </a:p>
          </p:txBody>
        </p:sp>
      </p:grpSp>
      <p:grpSp>
        <p:nvGrpSpPr>
          <p:cNvPr id="558" name="Google Shape;558;p66"/>
          <p:cNvGrpSpPr/>
          <p:nvPr/>
        </p:nvGrpSpPr>
        <p:grpSpPr>
          <a:xfrm>
            <a:off x="535540" y="3279516"/>
            <a:ext cx="3319714" cy="785475"/>
            <a:chOff x="857520" y="1684225"/>
            <a:chExt cx="3319714" cy="1047300"/>
          </a:xfrm>
        </p:grpSpPr>
        <p:sp>
          <p:nvSpPr>
            <p:cNvPr id="559" name="Google Shape;559;p66"/>
            <p:cNvSpPr txBox="1"/>
            <p:nvPr/>
          </p:nvSpPr>
          <p:spPr>
            <a:xfrm>
              <a:off x="857520" y="1684225"/>
              <a:ext cx="2077200" cy="104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b="1">
                  <a:latin typeface="Roboto"/>
                  <a:ea typeface="Roboto"/>
                  <a:cs typeface="Roboto"/>
                  <a:sym typeface="Roboto"/>
                </a:rPr>
                <a:t>Foundations Writing</a:t>
              </a:r>
              <a:endParaRPr sz="1200" b="1">
                <a:latin typeface="Roboto"/>
                <a:ea typeface="Roboto"/>
                <a:cs typeface="Roboto"/>
                <a:sym typeface="Roboto"/>
              </a:endParaRPr>
            </a:p>
            <a:p>
              <a:pPr marL="0" lvl="0" indent="0" algn="r" rtl="0">
                <a:spcBef>
                  <a:spcPts val="0"/>
                </a:spcBef>
                <a:spcAft>
                  <a:spcPts val="1600"/>
                </a:spcAft>
                <a:buNone/>
              </a:pPr>
              <a:r>
                <a:rPr lang="en" sz="1200">
                  <a:latin typeface="Roboto"/>
                  <a:ea typeface="Roboto"/>
                  <a:cs typeface="Roboto"/>
                  <a:sym typeface="Roboto"/>
                </a:rPr>
                <a:t>Writing process; understand rhetorical situation; genre awareness; awareness of writing across the curriculum (WAC)</a:t>
              </a:r>
              <a:endParaRPr sz="1200">
                <a:latin typeface="Roboto"/>
                <a:ea typeface="Roboto"/>
                <a:cs typeface="Roboto"/>
                <a:sym typeface="Roboto"/>
              </a:endParaRPr>
            </a:p>
          </p:txBody>
        </p:sp>
        <p:cxnSp>
          <p:nvCxnSpPr>
            <p:cNvPr id="560" name="Google Shape;560;p66"/>
            <p:cNvCxnSpPr/>
            <p:nvPr/>
          </p:nvCxnSpPr>
          <p:spPr>
            <a:xfrm rot="10800000">
              <a:off x="3046834" y="2215329"/>
              <a:ext cx="1130400" cy="0"/>
            </a:xfrm>
            <a:prstGeom prst="straightConnector1">
              <a:avLst/>
            </a:prstGeom>
            <a:noFill/>
            <a:ln w="9525" cap="flat" cmpd="sng">
              <a:solidFill>
                <a:srgbClr val="C2C2C2"/>
              </a:solidFill>
              <a:prstDash val="solid"/>
              <a:round/>
              <a:headEnd type="none" w="sm" len="sm"/>
              <a:tailEnd type="none" w="sm" len="sm"/>
            </a:ln>
          </p:spPr>
        </p:cxnSp>
        <p:sp>
          <p:nvSpPr>
            <p:cNvPr id="561" name="Google Shape;561;p66"/>
            <p:cNvSpPr/>
            <p:nvPr/>
          </p:nvSpPr>
          <p:spPr>
            <a:xfrm>
              <a:off x="3020371" y="2111851"/>
              <a:ext cx="198600" cy="198300"/>
            </a:xfrm>
            <a:prstGeom prst="ellipse">
              <a:avLst/>
            </a:pr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66"/>
            <p:cNvSpPr txBox="1"/>
            <p:nvPr/>
          </p:nvSpPr>
          <p:spPr>
            <a:xfrm>
              <a:off x="2995930" y="2038204"/>
              <a:ext cx="247500" cy="47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800">
                  <a:solidFill>
                    <a:srgbClr val="FFFFFF"/>
                  </a:solidFill>
                  <a:latin typeface="Roboto"/>
                  <a:ea typeface="Roboto"/>
                  <a:cs typeface="Roboto"/>
                  <a:sym typeface="Roboto"/>
                </a:rPr>
                <a:t>1</a:t>
              </a:r>
              <a:endParaRPr>
                <a:solidFill>
                  <a:srgbClr val="FFFFFF"/>
                </a:solidFill>
              </a:endParaRPr>
            </a:p>
          </p:txBody>
        </p:sp>
      </p:grpSp>
      <p:grpSp>
        <p:nvGrpSpPr>
          <p:cNvPr id="563" name="Google Shape;563;p66"/>
          <p:cNvGrpSpPr/>
          <p:nvPr/>
        </p:nvGrpSpPr>
        <p:grpSpPr>
          <a:xfrm flipH="1">
            <a:off x="4837475" y="1677134"/>
            <a:ext cx="3730429" cy="785475"/>
            <a:chOff x="857520" y="1435092"/>
            <a:chExt cx="3730429" cy="1047300"/>
          </a:xfrm>
        </p:grpSpPr>
        <p:sp>
          <p:nvSpPr>
            <p:cNvPr id="564" name="Google Shape;564;p66"/>
            <p:cNvSpPr txBox="1"/>
            <p:nvPr/>
          </p:nvSpPr>
          <p:spPr>
            <a:xfrm>
              <a:off x="857520" y="1435092"/>
              <a:ext cx="2077200" cy="1047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a:latin typeface="Roboto"/>
                  <a:ea typeface="Roboto"/>
                  <a:cs typeface="Roboto"/>
                  <a:sym typeface="Roboto"/>
                </a:rPr>
                <a:t>Capstone Writing</a:t>
              </a:r>
              <a:endParaRPr sz="1200" b="1">
                <a:latin typeface="Roboto"/>
                <a:ea typeface="Roboto"/>
                <a:cs typeface="Roboto"/>
                <a:sym typeface="Roboto"/>
              </a:endParaRPr>
            </a:p>
            <a:p>
              <a:pPr marL="0" lvl="0" indent="0" algn="l" rtl="0">
                <a:spcBef>
                  <a:spcPts val="0"/>
                </a:spcBef>
                <a:spcAft>
                  <a:spcPts val="1600"/>
                </a:spcAft>
                <a:buNone/>
              </a:pPr>
              <a:r>
                <a:rPr lang="en" sz="1200">
                  <a:latin typeface="Roboto"/>
                  <a:ea typeface="Roboto"/>
                  <a:cs typeface="Roboto"/>
                  <a:sym typeface="Roboto"/>
                </a:rPr>
                <a:t>Builds on introduction to WID and participates in an authentic community of readers and writers in discipline. </a:t>
              </a:r>
              <a:endParaRPr sz="1200" b="1">
                <a:latin typeface="Roboto"/>
                <a:ea typeface="Roboto"/>
                <a:cs typeface="Roboto"/>
                <a:sym typeface="Roboto"/>
              </a:endParaRPr>
            </a:p>
          </p:txBody>
        </p:sp>
        <p:cxnSp>
          <p:nvCxnSpPr>
            <p:cNvPr id="565" name="Google Shape;565;p66"/>
            <p:cNvCxnSpPr/>
            <p:nvPr/>
          </p:nvCxnSpPr>
          <p:spPr>
            <a:xfrm rot="10800000">
              <a:off x="3046849" y="2215320"/>
              <a:ext cx="1541100" cy="0"/>
            </a:xfrm>
            <a:prstGeom prst="straightConnector1">
              <a:avLst/>
            </a:prstGeom>
            <a:noFill/>
            <a:ln w="9525" cap="flat" cmpd="sng">
              <a:solidFill>
                <a:srgbClr val="C2C2C2"/>
              </a:solidFill>
              <a:prstDash val="solid"/>
              <a:round/>
              <a:headEnd type="none" w="sm" len="sm"/>
              <a:tailEnd type="none" w="sm" len="sm"/>
            </a:ln>
          </p:spPr>
        </p:cxnSp>
        <p:sp>
          <p:nvSpPr>
            <p:cNvPr id="566" name="Google Shape;566;p66"/>
            <p:cNvSpPr/>
            <p:nvPr/>
          </p:nvSpPr>
          <p:spPr>
            <a:xfrm>
              <a:off x="3020371" y="2111851"/>
              <a:ext cx="198600" cy="198300"/>
            </a:xfrm>
            <a:prstGeom prst="ellipse">
              <a:avLst/>
            </a:pr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66"/>
            <p:cNvSpPr txBox="1"/>
            <p:nvPr/>
          </p:nvSpPr>
          <p:spPr>
            <a:xfrm>
              <a:off x="2995927" y="2051434"/>
              <a:ext cx="247500" cy="31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800">
                  <a:solidFill>
                    <a:srgbClr val="FFFFFF"/>
                  </a:solidFill>
                  <a:latin typeface="Roboto"/>
                  <a:ea typeface="Roboto"/>
                  <a:cs typeface="Roboto"/>
                  <a:sym typeface="Roboto"/>
                </a:rPr>
                <a:t>4</a:t>
              </a:r>
              <a:endParaRPr>
                <a:solidFill>
                  <a:srgbClr val="FFFFFF"/>
                </a:solidFill>
              </a:endParaRPr>
            </a:p>
          </p:txBody>
        </p:sp>
      </p:grpSp>
      <p:grpSp>
        <p:nvGrpSpPr>
          <p:cNvPr id="568" name="Google Shape;568;p66"/>
          <p:cNvGrpSpPr/>
          <p:nvPr/>
        </p:nvGrpSpPr>
        <p:grpSpPr>
          <a:xfrm>
            <a:off x="2817411" y="1978750"/>
            <a:ext cx="3509166" cy="2438993"/>
            <a:chOff x="3217473" y="1225350"/>
            <a:chExt cx="3118150" cy="3159727"/>
          </a:xfrm>
        </p:grpSpPr>
        <p:sp>
          <p:nvSpPr>
            <p:cNvPr id="569" name="Google Shape;569;p66"/>
            <p:cNvSpPr/>
            <p:nvPr/>
          </p:nvSpPr>
          <p:spPr>
            <a:xfrm>
              <a:off x="3579175" y="2711400"/>
              <a:ext cx="2396410" cy="971161"/>
            </a:xfrm>
            <a:custGeom>
              <a:avLst/>
              <a:gdLst/>
              <a:ahLst/>
              <a:cxnLst/>
              <a:rect l="l" t="t" r="r" b="b"/>
              <a:pathLst>
                <a:path w="39012" h="12970" extrusionOk="0">
                  <a:moveTo>
                    <a:pt x="0" y="5914"/>
                  </a:moveTo>
                  <a:lnTo>
                    <a:pt x="19531" y="12970"/>
                  </a:lnTo>
                  <a:lnTo>
                    <a:pt x="39012" y="5914"/>
                  </a:lnTo>
                  <a:lnTo>
                    <a:pt x="19581" y="0"/>
                  </a:lnTo>
                  <a:close/>
                </a:path>
              </a:pathLst>
            </a:custGeom>
            <a:solidFill>
              <a:srgbClr val="A4C2F4"/>
            </a:solidFill>
            <a:ln>
              <a:noFill/>
            </a:ln>
            <a:effectLst>
              <a:outerShdw blurRad="157163" dist="19050" dir="9300000" algn="bl" rotWithShape="0">
                <a:srgbClr val="0B5394"/>
              </a:outerShdw>
              <a:reflection endPos="30000" dist="38100" dir="5400000" fadeDir="5400012" sy="-100000" algn="bl" rotWithShape="0"/>
            </a:effectLst>
          </p:spPr>
        </p:sp>
        <p:sp>
          <p:nvSpPr>
            <p:cNvPr id="570" name="Google Shape;570;p66"/>
            <p:cNvSpPr/>
            <p:nvPr/>
          </p:nvSpPr>
          <p:spPr>
            <a:xfrm>
              <a:off x="3730755" y="2527208"/>
              <a:ext cx="2079127" cy="837209"/>
            </a:xfrm>
            <a:custGeom>
              <a:avLst/>
              <a:gdLst/>
              <a:ahLst/>
              <a:cxnLst/>
              <a:rect l="l" t="t" r="r" b="b"/>
              <a:pathLst>
                <a:path w="49248" h="16300" extrusionOk="0">
                  <a:moveTo>
                    <a:pt x="0" y="7554"/>
                  </a:moveTo>
                  <a:lnTo>
                    <a:pt x="24649" y="16300"/>
                  </a:lnTo>
                  <a:lnTo>
                    <a:pt x="49248" y="7604"/>
                  </a:lnTo>
                  <a:lnTo>
                    <a:pt x="24599" y="0"/>
                  </a:lnTo>
                  <a:close/>
                </a:path>
              </a:pathLst>
            </a:custGeom>
            <a:solidFill>
              <a:srgbClr val="A4C2F4"/>
            </a:solidFill>
            <a:ln>
              <a:noFill/>
            </a:ln>
            <a:effectLst>
              <a:outerShdw blurRad="157163" dist="19050" dir="9300000" algn="bl" rotWithShape="0">
                <a:srgbClr val="0B5394"/>
              </a:outerShdw>
              <a:reflection endPos="30000" dist="38100" dir="5400000" fadeDir="5400012" sy="-100000" algn="bl" rotWithShape="0"/>
            </a:effectLst>
          </p:spPr>
        </p:sp>
        <p:sp>
          <p:nvSpPr>
            <p:cNvPr id="571" name="Google Shape;571;p66"/>
            <p:cNvSpPr/>
            <p:nvPr/>
          </p:nvSpPr>
          <p:spPr>
            <a:xfrm>
              <a:off x="3946479" y="2252239"/>
              <a:ext cx="1647477" cy="663383"/>
            </a:xfrm>
            <a:custGeom>
              <a:avLst/>
              <a:gdLst/>
              <a:ahLst/>
              <a:cxnLst/>
              <a:rect l="l" t="t" r="r" b="b"/>
              <a:pathLst>
                <a:path w="39012" h="12970" extrusionOk="0">
                  <a:moveTo>
                    <a:pt x="0" y="5914"/>
                  </a:moveTo>
                  <a:lnTo>
                    <a:pt x="19531" y="12970"/>
                  </a:lnTo>
                  <a:lnTo>
                    <a:pt x="39012" y="5914"/>
                  </a:lnTo>
                  <a:lnTo>
                    <a:pt x="19581" y="0"/>
                  </a:lnTo>
                  <a:close/>
                </a:path>
              </a:pathLst>
            </a:custGeom>
            <a:solidFill>
              <a:srgbClr val="A4C2F4"/>
            </a:solidFill>
            <a:ln>
              <a:noFill/>
            </a:ln>
            <a:effectLst>
              <a:outerShdw blurRad="157163" dist="19050" dir="9300000" algn="bl" rotWithShape="0">
                <a:srgbClr val="0B5394"/>
              </a:outerShdw>
              <a:reflection endPos="30000" dist="38100" dir="5400000" fadeDir="5400012" sy="-100000" algn="bl" rotWithShape="0"/>
            </a:effectLst>
          </p:spPr>
        </p:sp>
        <p:sp>
          <p:nvSpPr>
            <p:cNvPr id="572" name="Google Shape;572;p66"/>
            <p:cNvSpPr/>
            <p:nvPr/>
          </p:nvSpPr>
          <p:spPr>
            <a:xfrm>
              <a:off x="4265445" y="1828277"/>
              <a:ext cx="1014014" cy="416547"/>
            </a:xfrm>
            <a:custGeom>
              <a:avLst/>
              <a:gdLst/>
              <a:ahLst/>
              <a:cxnLst/>
              <a:rect l="l" t="t" r="r" b="b"/>
              <a:pathLst>
                <a:path w="24053" h="8150" extrusionOk="0">
                  <a:moveTo>
                    <a:pt x="0" y="3827"/>
                  </a:moveTo>
                  <a:lnTo>
                    <a:pt x="11976" y="8150"/>
                  </a:lnTo>
                  <a:lnTo>
                    <a:pt x="24053" y="3827"/>
                  </a:lnTo>
                  <a:lnTo>
                    <a:pt x="12126" y="0"/>
                  </a:lnTo>
                  <a:close/>
                </a:path>
              </a:pathLst>
            </a:custGeom>
            <a:solidFill>
              <a:srgbClr val="A4C2F4"/>
            </a:solidFill>
            <a:ln>
              <a:noFill/>
            </a:ln>
            <a:effectLst>
              <a:outerShdw blurRad="157163" dist="19050" dir="9300000" algn="bl" rotWithShape="0">
                <a:srgbClr val="0B5394"/>
              </a:outerShdw>
              <a:reflection endPos="30000" dist="38100" dir="5400000" fadeDir="5400012" sy="-100000" algn="bl" rotWithShape="0"/>
            </a:effectLst>
          </p:spPr>
        </p:sp>
        <p:sp>
          <p:nvSpPr>
            <p:cNvPr id="573" name="Google Shape;573;p66"/>
            <p:cNvSpPr/>
            <p:nvPr/>
          </p:nvSpPr>
          <p:spPr>
            <a:xfrm>
              <a:off x="3217473" y="3154705"/>
              <a:ext cx="1559116" cy="1230372"/>
            </a:xfrm>
            <a:custGeom>
              <a:avLst/>
              <a:gdLst/>
              <a:ahLst/>
              <a:cxnLst/>
              <a:rect l="l" t="t" r="r" b="b"/>
              <a:pathLst>
                <a:path w="31954" h="20822" extrusionOk="0">
                  <a:moveTo>
                    <a:pt x="7355" y="0"/>
                  </a:moveTo>
                  <a:lnTo>
                    <a:pt x="31954" y="8796"/>
                  </a:lnTo>
                  <a:lnTo>
                    <a:pt x="31954" y="20822"/>
                  </a:lnTo>
                  <a:lnTo>
                    <a:pt x="0" y="8895"/>
                  </a:lnTo>
                  <a:close/>
                </a:path>
              </a:pathLst>
            </a:custGeom>
            <a:solidFill>
              <a:srgbClr val="A4C2F4"/>
            </a:solidFill>
            <a:ln>
              <a:noFill/>
            </a:ln>
            <a:effectLst>
              <a:outerShdw blurRad="157163" dist="19050" dir="9300000" algn="bl" rotWithShape="0">
                <a:srgbClr val="0B5394"/>
              </a:outerShdw>
              <a:reflection endPos="30000" dist="38100" dir="5400000" fadeDir="5400012" sy="-100000" algn="bl" rotWithShape="0"/>
            </a:effectLst>
          </p:spPr>
        </p:sp>
        <p:sp>
          <p:nvSpPr>
            <p:cNvPr id="574" name="Google Shape;574;p66"/>
            <p:cNvSpPr/>
            <p:nvPr/>
          </p:nvSpPr>
          <p:spPr>
            <a:xfrm>
              <a:off x="3790596" y="2554725"/>
              <a:ext cx="982143" cy="653205"/>
            </a:xfrm>
            <a:custGeom>
              <a:avLst/>
              <a:gdLst/>
              <a:ahLst/>
              <a:cxnLst/>
              <a:rect l="l" t="t" r="r" b="b"/>
              <a:pathLst>
                <a:path w="23257" h="12771" extrusionOk="0">
                  <a:moveTo>
                    <a:pt x="3727" y="0"/>
                  </a:moveTo>
                  <a:lnTo>
                    <a:pt x="0" y="4522"/>
                  </a:lnTo>
                  <a:lnTo>
                    <a:pt x="23257" y="12771"/>
                  </a:lnTo>
                  <a:lnTo>
                    <a:pt x="23257" y="7056"/>
                  </a:lnTo>
                  <a:close/>
                </a:path>
              </a:pathLst>
            </a:custGeom>
            <a:solidFill>
              <a:srgbClr val="A4C2F4"/>
            </a:solidFill>
            <a:ln>
              <a:noFill/>
            </a:ln>
            <a:effectLst>
              <a:outerShdw blurRad="157163" dist="19050" dir="9300000" algn="bl" rotWithShape="0">
                <a:srgbClr val="0B5394"/>
              </a:outerShdw>
              <a:reflection endPos="30000" dist="38100" dir="5400000" fadeDir="5400012" sy="-100000" algn="bl" rotWithShape="0"/>
            </a:effectLst>
          </p:spPr>
        </p:sp>
        <p:sp>
          <p:nvSpPr>
            <p:cNvPr id="575" name="Google Shape;575;p66"/>
            <p:cNvSpPr/>
            <p:nvPr/>
          </p:nvSpPr>
          <p:spPr>
            <a:xfrm flipH="1">
              <a:off x="4770690" y="2554725"/>
              <a:ext cx="982143" cy="653205"/>
            </a:xfrm>
            <a:custGeom>
              <a:avLst/>
              <a:gdLst/>
              <a:ahLst/>
              <a:cxnLst/>
              <a:rect l="l" t="t" r="r" b="b"/>
              <a:pathLst>
                <a:path w="23257" h="12771" extrusionOk="0">
                  <a:moveTo>
                    <a:pt x="3727" y="0"/>
                  </a:moveTo>
                  <a:lnTo>
                    <a:pt x="0" y="4522"/>
                  </a:lnTo>
                  <a:lnTo>
                    <a:pt x="23257" y="12771"/>
                  </a:lnTo>
                  <a:lnTo>
                    <a:pt x="23257" y="7056"/>
                  </a:lnTo>
                  <a:close/>
                </a:path>
              </a:pathLst>
            </a:custGeom>
            <a:solidFill>
              <a:srgbClr val="A4C2F4"/>
            </a:solidFill>
            <a:ln>
              <a:noFill/>
            </a:ln>
            <a:effectLst>
              <a:outerShdw blurRad="157163" dist="19050" dir="9300000" algn="bl" rotWithShape="0">
                <a:srgbClr val="0B5394"/>
              </a:outerShdw>
              <a:reflection endPos="30000" dist="38100" dir="5400000" fadeDir="5400012" sy="-100000" algn="bl" rotWithShape="0"/>
            </a:effectLst>
          </p:spPr>
        </p:sp>
        <p:sp>
          <p:nvSpPr>
            <p:cNvPr id="576" name="Google Shape;576;p66"/>
            <p:cNvSpPr/>
            <p:nvPr/>
          </p:nvSpPr>
          <p:spPr>
            <a:xfrm>
              <a:off x="4002555" y="2023456"/>
              <a:ext cx="770191" cy="721896"/>
            </a:xfrm>
            <a:custGeom>
              <a:avLst/>
              <a:gdLst/>
              <a:ahLst/>
              <a:cxnLst/>
              <a:rect l="l" t="t" r="r" b="b"/>
              <a:pathLst>
                <a:path w="18238" h="14114" extrusionOk="0">
                  <a:moveTo>
                    <a:pt x="6262" y="0"/>
                  </a:moveTo>
                  <a:lnTo>
                    <a:pt x="18238" y="4324"/>
                  </a:lnTo>
                  <a:lnTo>
                    <a:pt x="18238" y="14114"/>
                  </a:lnTo>
                  <a:lnTo>
                    <a:pt x="0" y="7554"/>
                  </a:lnTo>
                  <a:close/>
                </a:path>
              </a:pathLst>
            </a:custGeom>
            <a:solidFill>
              <a:srgbClr val="A4C2F4"/>
            </a:solidFill>
            <a:ln>
              <a:noFill/>
            </a:ln>
            <a:effectLst>
              <a:outerShdw blurRad="157163" dist="19050" dir="9300000" algn="bl" rotWithShape="0">
                <a:srgbClr val="0B5394"/>
              </a:outerShdw>
              <a:reflection endPos="30000" dist="38100" dir="5400000" fadeDir="5400012" sy="-100000" algn="bl" rotWithShape="0"/>
            </a:effectLst>
          </p:spPr>
        </p:sp>
        <p:sp>
          <p:nvSpPr>
            <p:cNvPr id="577" name="Google Shape;577;p66"/>
            <p:cNvSpPr/>
            <p:nvPr/>
          </p:nvSpPr>
          <p:spPr>
            <a:xfrm flipH="1">
              <a:off x="4770683" y="2023456"/>
              <a:ext cx="770191" cy="721896"/>
            </a:xfrm>
            <a:custGeom>
              <a:avLst/>
              <a:gdLst/>
              <a:ahLst/>
              <a:cxnLst/>
              <a:rect l="l" t="t" r="r" b="b"/>
              <a:pathLst>
                <a:path w="18238" h="14114" extrusionOk="0">
                  <a:moveTo>
                    <a:pt x="6262" y="0"/>
                  </a:moveTo>
                  <a:lnTo>
                    <a:pt x="18238" y="4324"/>
                  </a:lnTo>
                  <a:lnTo>
                    <a:pt x="18238" y="14114"/>
                  </a:lnTo>
                  <a:lnTo>
                    <a:pt x="0" y="7554"/>
                  </a:lnTo>
                  <a:close/>
                </a:path>
              </a:pathLst>
            </a:custGeom>
            <a:solidFill>
              <a:srgbClr val="A4C2F4"/>
            </a:solidFill>
            <a:ln>
              <a:noFill/>
            </a:ln>
            <a:effectLst>
              <a:outerShdw blurRad="157163" dist="19050" dir="9300000" algn="bl" rotWithShape="0">
                <a:srgbClr val="0B5394"/>
              </a:outerShdw>
              <a:reflection endPos="30000" dist="38100" dir="5400000" fadeDir="5400012" sy="-100000" algn="bl" rotWithShape="0"/>
            </a:effectLst>
          </p:spPr>
        </p:sp>
        <p:sp>
          <p:nvSpPr>
            <p:cNvPr id="578" name="Google Shape;578;p66"/>
            <p:cNvSpPr/>
            <p:nvPr/>
          </p:nvSpPr>
          <p:spPr>
            <a:xfrm>
              <a:off x="4323640" y="1225350"/>
              <a:ext cx="449116" cy="854010"/>
            </a:xfrm>
            <a:custGeom>
              <a:avLst/>
              <a:gdLst/>
              <a:ahLst/>
              <a:cxnLst/>
              <a:rect l="l" t="t" r="r" b="b"/>
              <a:pathLst>
                <a:path w="10635" h="16697" extrusionOk="0">
                  <a:moveTo>
                    <a:pt x="10635" y="0"/>
                  </a:moveTo>
                  <a:lnTo>
                    <a:pt x="0" y="12722"/>
                  </a:lnTo>
                  <a:lnTo>
                    <a:pt x="10635" y="16697"/>
                  </a:lnTo>
                  <a:close/>
                </a:path>
              </a:pathLst>
            </a:custGeom>
            <a:solidFill>
              <a:srgbClr val="A4C2F4"/>
            </a:solidFill>
            <a:ln>
              <a:noFill/>
            </a:ln>
            <a:effectLst>
              <a:outerShdw blurRad="157163" dist="19050" dir="9300000" algn="bl" rotWithShape="0">
                <a:srgbClr val="0B5394"/>
              </a:outerShdw>
              <a:reflection endPos="30000" dist="38100" dir="5400000" fadeDir="5400012" sy="-100000" algn="bl" rotWithShape="0"/>
            </a:effectLst>
          </p:spPr>
        </p:sp>
        <p:sp>
          <p:nvSpPr>
            <p:cNvPr id="579" name="Google Shape;579;p66"/>
            <p:cNvSpPr/>
            <p:nvPr/>
          </p:nvSpPr>
          <p:spPr>
            <a:xfrm flipH="1">
              <a:off x="4770673" y="1225350"/>
              <a:ext cx="449116" cy="854010"/>
            </a:xfrm>
            <a:custGeom>
              <a:avLst/>
              <a:gdLst/>
              <a:ahLst/>
              <a:cxnLst/>
              <a:rect l="l" t="t" r="r" b="b"/>
              <a:pathLst>
                <a:path w="10635" h="16697" extrusionOk="0">
                  <a:moveTo>
                    <a:pt x="10635" y="0"/>
                  </a:moveTo>
                  <a:lnTo>
                    <a:pt x="0" y="12722"/>
                  </a:lnTo>
                  <a:lnTo>
                    <a:pt x="10635" y="16697"/>
                  </a:lnTo>
                  <a:close/>
                </a:path>
              </a:pathLst>
            </a:custGeom>
            <a:solidFill>
              <a:srgbClr val="A4C2F4"/>
            </a:solidFill>
            <a:ln>
              <a:noFill/>
            </a:ln>
            <a:effectLst>
              <a:outerShdw blurRad="157163" dist="19050" dir="9300000" algn="bl" rotWithShape="0">
                <a:srgbClr val="0B5394"/>
              </a:outerShdw>
              <a:reflection endPos="30000" dist="38100" dir="5400000" fadeDir="5400012" sy="-100000" algn="bl" rotWithShape="0"/>
            </a:effectLst>
          </p:spPr>
        </p:sp>
        <p:sp>
          <p:nvSpPr>
            <p:cNvPr id="580" name="Google Shape;580;p66"/>
            <p:cNvSpPr/>
            <p:nvPr/>
          </p:nvSpPr>
          <p:spPr>
            <a:xfrm>
              <a:off x="3636034" y="2553603"/>
              <a:ext cx="1136642" cy="946913"/>
            </a:xfrm>
            <a:custGeom>
              <a:avLst/>
              <a:gdLst/>
              <a:ahLst/>
              <a:cxnLst/>
              <a:rect l="l" t="t" r="r" b="b"/>
              <a:pathLst>
                <a:path w="65016" h="46623" extrusionOk="0">
                  <a:moveTo>
                    <a:pt x="17858" y="0"/>
                  </a:moveTo>
                  <a:lnTo>
                    <a:pt x="0" y="22135"/>
                  </a:lnTo>
                  <a:lnTo>
                    <a:pt x="65016" y="46623"/>
                  </a:lnTo>
                  <a:lnTo>
                    <a:pt x="65016" y="17537"/>
                  </a:lnTo>
                  <a:close/>
                </a:path>
              </a:pathLst>
            </a:custGeom>
            <a:solidFill>
              <a:srgbClr val="A4C2F4"/>
            </a:solidFill>
            <a:ln>
              <a:noFill/>
            </a:ln>
            <a:effectLst>
              <a:outerShdw blurRad="157163" dist="19050" dir="9300000" algn="bl" rotWithShape="0">
                <a:srgbClr val="0B5394"/>
              </a:outerShdw>
              <a:reflection endPos="30000" dist="38100" dir="5400000" fadeDir="5400012" sy="-100000" algn="bl" rotWithShape="0"/>
            </a:effectLst>
          </p:spPr>
        </p:sp>
        <p:sp>
          <p:nvSpPr>
            <p:cNvPr id="581" name="Google Shape;581;p66"/>
            <p:cNvSpPr/>
            <p:nvPr/>
          </p:nvSpPr>
          <p:spPr>
            <a:xfrm flipH="1">
              <a:off x="4770657" y="2555106"/>
              <a:ext cx="1136642" cy="946913"/>
            </a:xfrm>
            <a:custGeom>
              <a:avLst/>
              <a:gdLst/>
              <a:ahLst/>
              <a:cxnLst/>
              <a:rect l="l" t="t" r="r" b="b"/>
              <a:pathLst>
                <a:path w="65016" h="46623" extrusionOk="0">
                  <a:moveTo>
                    <a:pt x="17858" y="0"/>
                  </a:moveTo>
                  <a:lnTo>
                    <a:pt x="0" y="22135"/>
                  </a:lnTo>
                  <a:lnTo>
                    <a:pt x="65016" y="46623"/>
                  </a:lnTo>
                  <a:lnTo>
                    <a:pt x="65016" y="17537"/>
                  </a:lnTo>
                  <a:close/>
                </a:path>
              </a:pathLst>
            </a:custGeom>
            <a:solidFill>
              <a:srgbClr val="A4C2F4"/>
            </a:solidFill>
            <a:ln>
              <a:noFill/>
            </a:ln>
            <a:effectLst>
              <a:outerShdw blurRad="157163" dist="19050" dir="9300000" algn="bl" rotWithShape="0">
                <a:srgbClr val="0B5394"/>
              </a:outerShdw>
              <a:reflection endPos="30000" dist="38100" dir="5400000" fadeDir="5400012" sy="-100000" algn="bl" rotWithShape="0"/>
            </a:effectLst>
          </p:spPr>
        </p:sp>
        <p:sp>
          <p:nvSpPr>
            <p:cNvPr id="582" name="Google Shape;582;p66"/>
            <p:cNvSpPr/>
            <p:nvPr/>
          </p:nvSpPr>
          <p:spPr>
            <a:xfrm flipH="1">
              <a:off x="4776508" y="3154705"/>
              <a:ext cx="1559116" cy="1230372"/>
            </a:xfrm>
            <a:custGeom>
              <a:avLst/>
              <a:gdLst/>
              <a:ahLst/>
              <a:cxnLst/>
              <a:rect l="l" t="t" r="r" b="b"/>
              <a:pathLst>
                <a:path w="31954" h="20822" extrusionOk="0">
                  <a:moveTo>
                    <a:pt x="7355" y="0"/>
                  </a:moveTo>
                  <a:lnTo>
                    <a:pt x="31954" y="8796"/>
                  </a:lnTo>
                  <a:lnTo>
                    <a:pt x="31954" y="20822"/>
                  </a:lnTo>
                  <a:lnTo>
                    <a:pt x="0" y="8895"/>
                  </a:lnTo>
                  <a:close/>
                </a:path>
              </a:pathLst>
            </a:custGeom>
            <a:solidFill>
              <a:srgbClr val="A4C2F4"/>
            </a:solidFill>
            <a:ln>
              <a:noFill/>
            </a:ln>
            <a:effectLst>
              <a:outerShdw blurRad="157163" dist="19050" dir="9300000" algn="bl" rotWithShape="0">
                <a:srgbClr val="0B5394"/>
              </a:outerShdw>
              <a:reflection endPos="30000" dist="38100" dir="5400000" fadeDir="5400012" sy="-100000" algn="bl" rotWithShape="0"/>
            </a:effectLst>
          </p:spPr>
        </p:sp>
      </p:grpSp>
      <p:grpSp>
        <p:nvGrpSpPr>
          <p:cNvPr id="583" name="Google Shape;583;p66"/>
          <p:cNvGrpSpPr/>
          <p:nvPr/>
        </p:nvGrpSpPr>
        <p:grpSpPr>
          <a:xfrm>
            <a:off x="535540" y="2179021"/>
            <a:ext cx="3319714" cy="785475"/>
            <a:chOff x="857520" y="1471009"/>
            <a:chExt cx="3319714" cy="1047300"/>
          </a:xfrm>
        </p:grpSpPr>
        <p:sp>
          <p:nvSpPr>
            <p:cNvPr id="584" name="Google Shape;584;p66"/>
            <p:cNvSpPr txBox="1"/>
            <p:nvPr/>
          </p:nvSpPr>
          <p:spPr>
            <a:xfrm>
              <a:off x="857520" y="1471009"/>
              <a:ext cx="2077200" cy="1047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b="1">
                  <a:latin typeface="Roboto"/>
                  <a:ea typeface="Roboto"/>
                  <a:cs typeface="Roboto"/>
                  <a:sym typeface="Roboto"/>
                </a:rPr>
                <a:t>Writing in the Discipline </a:t>
              </a:r>
              <a:endParaRPr sz="1200" b="1">
                <a:latin typeface="Roboto"/>
                <a:ea typeface="Roboto"/>
                <a:cs typeface="Roboto"/>
                <a:sym typeface="Roboto"/>
              </a:endParaRPr>
            </a:p>
            <a:p>
              <a:pPr marL="0" lvl="0" indent="0" algn="r" rtl="0">
                <a:spcBef>
                  <a:spcPts val="0"/>
                </a:spcBef>
                <a:spcAft>
                  <a:spcPts val="1600"/>
                </a:spcAft>
                <a:buNone/>
              </a:pPr>
              <a:r>
                <a:rPr lang="en" sz="1200">
                  <a:latin typeface="Roboto"/>
                  <a:ea typeface="Roboto"/>
                  <a:cs typeface="Roboto"/>
                  <a:sym typeface="Roboto"/>
                </a:rPr>
                <a:t>Writes in genres of a specific discipline; learns documentation and conventions of discipline.</a:t>
              </a:r>
              <a:endParaRPr sz="1200" b="1">
                <a:latin typeface="Roboto"/>
                <a:ea typeface="Roboto"/>
                <a:cs typeface="Roboto"/>
                <a:sym typeface="Roboto"/>
              </a:endParaRPr>
            </a:p>
          </p:txBody>
        </p:sp>
        <p:cxnSp>
          <p:nvCxnSpPr>
            <p:cNvPr id="585" name="Google Shape;585;p66"/>
            <p:cNvCxnSpPr/>
            <p:nvPr/>
          </p:nvCxnSpPr>
          <p:spPr>
            <a:xfrm rot="10800000">
              <a:off x="3046834" y="2215329"/>
              <a:ext cx="1130400" cy="0"/>
            </a:xfrm>
            <a:prstGeom prst="straightConnector1">
              <a:avLst/>
            </a:prstGeom>
            <a:noFill/>
            <a:ln w="9525" cap="flat" cmpd="sng">
              <a:solidFill>
                <a:srgbClr val="C2C2C2"/>
              </a:solidFill>
              <a:prstDash val="solid"/>
              <a:round/>
              <a:headEnd type="none" w="sm" len="sm"/>
              <a:tailEnd type="none" w="sm" len="sm"/>
            </a:ln>
          </p:spPr>
        </p:cxnSp>
        <p:sp>
          <p:nvSpPr>
            <p:cNvPr id="586" name="Google Shape;586;p66"/>
            <p:cNvSpPr/>
            <p:nvPr/>
          </p:nvSpPr>
          <p:spPr>
            <a:xfrm>
              <a:off x="3020371" y="2111851"/>
              <a:ext cx="198600" cy="198300"/>
            </a:xfrm>
            <a:prstGeom prst="ellipse">
              <a:avLst/>
            </a:prstGeom>
            <a:solidFill>
              <a:srgbClr val="4141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66"/>
            <p:cNvSpPr txBox="1"/>
            <p:nvPr/>
          </p:nvSpPr>
          <p:spPr>
            <a:xfrm>
              <a:off x="2995927" y="1994634"/>
              <a:ext cx="247500" cy="31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800">
                  <a:solidFill>
                    <a:srgbClr val="FFFFFF"/>
                  </a:solidFill>
                  <a:latin typeface="Roboto"/>
                  <a:ea typeface="Roboto"/>
                  <a:cs typeface="Roboto"/>
                  <a:sym typeface="Roboto"/>
                </a:rPr>
                <a:t>3</a:t>
              </a:r>
              <a:endParaRPr>
                <a:solidFill>
                  <a:srgbClr val="FFFFFF"/>
                </a:solidFil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9"/>
        <p:cNvGrpSpPr/>
        <p:nvPr/>
      </p:nvGrpSpPr>
      <p:grpSpPr>
        <a:xfrm>
          <a:off x="0" y="0"/>
          <a:ext cx="0" cy="0"/>
          <a:chOff x="0" y="0"/>
          <a:chExt cx="0" cy="0"/>
        </a:xfrm>
      </p:grpSpPr>
      <p:sp>
        <p:nvSpPr>
          <p:cNvPr id="250" name="Google Shape;250;p45"/>
          <p:cNvSpPr txBox="1">
            <a:spLocks noGrp="1"/>
          </p:cNvSpPr>
          <p:nvPr>
            <p:ph type="ctrTitle"/>
          </p:nvPr>
        </p:nvSpPr>
        <p:spPr>
          <a:xfrm>
            <a:off x="609600" y="1378652"/>
            <a:ext cx="7772400" cy="7008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4400">
                <a:solidFill>
                  <a:srgbClr val="0C234B"/>
                </a:solidFill>
                <a:latin typeface="Proxima Nova Semibold"/>
                <a:ea typeface="Proxima Nova Semibold"/>
                <a:cs typeface="Proxima Nova Semibold"/>
                <a:sym typeface="Proxima Nova Semibold"/>
              </a:rPr>
              <a:t>OUR VISION</a:t>
            </a:r>
            <a:endParaRPr sz="4400">
              <a:solidFill>
                <a:srgbClr val="0C234B"/>
              </a:solidFill>
              <a:latin typeface="Proxima Nova Semibold"/>
              <a:ea typeface="Proxima Nova Semibold"/>
              <a:cs typeface="Proxima Nova Semibold"/>
              <a:sym typeface="Proxima Nova Semibold"/>
            </a:endParaRPr>
          </a:p>
          <a:p>
            <a:pPr marL="0" lvl="0" indent="0" algn="l" rtl="0">
              <a:lnSpc>
                <a:spcPct val="115000"/>
              </a:lnSpc>
              <a:spcBef>
                <a:spcPts val="0"/>
              </a:spcBef>
              <a:spcAft>
                <a:spcPts val="0"/>
              </a:spcAft>
              <a:buNone/>
            </a:pPr>
            <a:endParaRPr sz="3000">
              <a:solidFill>
                <a:srgbClr val="0C234B"/>
              </a:solidFill>
              <a:latin typeface="Proxima Nova"/>
              <a:ea typeface="Proxima Nova"/>
              <a:cs typeface="Proxima Nova"/>
              <a:sym typeface="Proxima Nova"/>
            </a:endParaRPr>
          </a:p>
        </p:txBody>
      </p:sp>
      <p:cxnSp>
        <p:nvCxnSpPr>
          <p:cNvPr id="251" name="Google Shape;251;p45"/>
          <p:cNvCxnSpPr/>
          <p:nvPr/>
        </p:nvCxnSpPr>
        <p:spPr>
          <a:xfrm>
            <a:off x="3976250" y="1861625"/>
            <a:ext cx="1055400" cy="0"/>
          </a:xfrm>
          <a:prstGeom prst="straightConnector1">
            <a:avLst/>
          </a:prstGeom>
          <a:noFill/>
          <a:ln w="114300" cap="flat" cmpd="sng">
            <a:solidFill>
              <a:srgbClr val="AB0520"/>
            </a:solidFill>
            <a:prstDash val="solid"/>
            <a:round/>
            <a:headEnd type="none" w="med" len="med"/>
            <a:tailEnd type="none" w="med" len="med"/>
          </a:ln>
        </p:spPr>
      </p:cxnSp>
      <p:pic>
        <p:nvPicPr>
          <p:cNvPr id="252" name="Google Shape;252;p45"/>
          <p:cNvPicPr preferRelativeResize="0"/>
          <p:nvPr/>
        </p:nvPicPr>
        <p:blipFill>
          <a:blip r:embed="rId3">
            <a:alphaModFix/>
          </a:blip>
          <a:stretch>
            <a:fillRect/>
          </a:stretch>
        </p:blipFill>
        <p:spPr>
          <a:xfrm>
            <a:off x="3277750" y="1546050"/>
            <a:ext cx="2478774" cy="320782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pic>
        <p:nvPicPr>
          <p:cNvPr id="592" name="Google Shape;592;p67"/>
          <p:cNvPicPr preferRelativeResize="0"/>
          <p:nvPr/>
        </p:nvPicPr>
        <p:blipFill>
          <a:blip r:embed="rId3">
            <a:alphaModFix/>
          </a:blip>
          <a:stretch>
            <a:fillRect/>
          </a:stretch>
        </p:blipFill>
        <p:spPr>
          <a:xfrm>
            <a:off x="76200" y="-76200"/>
            <a:ext cx="1092724" cy="1414100"/>
          </a:xfrm>
          <a:prstGeom prst="rect">
            <a:avLst/>
          </a:prstGeom>
          <a:noFill/>
          <a:ln>
            <a:noFill/>
          </a:ln>
        </p:spPr>
      </p:pic>
      <p:sp>
        <p:nvSpPr>
          <p:cNvPr id="593" name="Google Shape;593;p67"/>
          <p:cNvSpPr txBox="1">
            <a:spLocks noGrp="1"/>
          </p:cNvSpPr>
          <p:nvPr>
            <p:ph type="ctrTitle"/>
          </p:nvPr>
        </p:nvSpPr>
        <p:spPr>
          <a:xfrm>
            <a:off x="1196475" y="585252"/>
            <a:ext cx="7772400" cy="700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3000" b="1">
                <a:solidFill>
                  <a:srgbClr val="0C234B"/>
                </a:solidFill>
                <a:latin typeface="Proxima Nova"/>
                <a:ea typeface="Proxima Nova"/>
                <a:cs typeface="Proxima Nova"/>
                <a:sym typeface="Proxima Nova"/>
              </a:rPr>
              <a:t>Writing Attribute</a:t>
            </a:r>
            <a:endParaRPr sz="3000" b="1">
              <a:solidFill>
                <a:srgbClr val="0C234B"/>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sz="3000">
              <a:solidFill>
                <a:srgbClr val="0C234B"/>
              </a:solidFill>
              <a:latin typeface="Proxima Nova"/>
              <a:ea typeface="Proxima Nova"/>
              <a:cs typeface="Proxima Nova"/>
              <a:sym typeface="Proxima Nova"/>
            </a:endParaRPr>
          </a:p>
        </p:txBody>
      </p:sp>
      <p:cxnSp>
        <p:nvCxnSpPr>
          <p:cNvPr id="594" name="Google Shape;594;p67"/>
          <p:cNvCxnSpPr/>
          <p:nvPr/>
        </p:nvCxnSpPr>
        <p:spPr>
          <a:xfrm>
            <a:off x="1300425" y="929850"/>
            <a:ext cx="8243100" cy="0"/>
          </a:xfrm>
          <a:prstGeom prst="straightConnector1">
            <a:avLst/>
          </a:prstGeom>
          <a:noFill/>
          <a:ln w="28575" cap="flat" cmpd="sng">
            <a:solidFill>
              <a:srgbClr val="378DBD"/>
            </a:solidFill>
            <a:prstDash val="solid"/>
            <a:round/>
            <a:headEnd type="none" w="med" len="med"/>
            <a:tailEnd type="none" w="med" len="med"/>
          </a:ln>
        </p:spPr>
      </p:cxnSp>
      <p:sp>
        <p:nvSpPr>
          <p:cNvPr id="595" name="Google Shape;595;p67"/>
          <p:cNvSpPr txBox="1"/>
          <p:nvPr/>
        </p:nvSpPr>
        <p:spPr>
          <a:xfrm>
            <a:off x="652025" y="1091575"/>
            <a:ext cx="3223200" cy="3051600"/>
          </a:xfrm>
          <a:prstGeom prst="rect">
            <a:avLst/>
          </a:prstGeom>
          <a:noFill/>
          <a:ln>
            <a:noFill/>
          </a:ln>
        </p:spPr>
        <p:txBody>
          <a:bodyPr spcFirstLastPara="1" wrap="square" lIns="68575" tIns="34275" rIns="68575" bIns="34275" anchor="t" anchorCtr="0">
            <a:noAutofit/>
          </a:bodyPr>
          <a:lstStyle/>
          <a:p>
            <a:pPr marL="457200" lvl="0" indent="-330200" algn="l" rtl="0">
              <a:lnSpc>
                <a:spcPct val="115000"/>
              </a:lnSpc>
              <a:spcBef>
                <a:spcPts val="1200"/>
              </a:spcBef>
              <a:spcAft>
                <a:spcPts val="0"/>
              </a:spcAft>
              <a:buClr>
                <a:srgbClr val="1C4587"/>
              </a:buClr>
              <a:buSzPts val="1600"/>
              <a:buFont typeface="Roboto"/>
              <a:buChar char="●"/>
            </a:pPr>
            <a:r>
              <a:rPr lang="en" sz="1600">
                <a:solidFill>
                  <a:srgbClr val="1C4587"/>
                </a:solidFill>
                <a:latin typeface="Roboto"/>
                <a:ea typeface="Roboto"/>
                <a:cs typeface="Roboto"/>
                <a:sym typeface="Roboto"/>
              </a:rPr>
              <a:t>GE will not mandate that </a:t>
            </a:r>
            <a:r>
              <a:rPr lang="en" sz="1600" i="1">
                <a:solidFill>
                  <a:srgbClr val="1C4587"/>
                </a:solidFill>
                <a:latin typeface="Roboto"/>
                <a:ea typeface="Roboto"/>
                <a:cs typeface="Roboto"/>
                <a:sym typeface="Roboto"/>
              </a:rPr>
              <a:t>every</a:t>
            </a:r>
            <a:r>
              <a:rPr lang="en" sz="1600">
                <a:solidFill>
                  <a:srgbClr val="1C4587"/>
                </a:solidFill>
                <a:latin typeface="Roboto"/>
                <a:ea typeface="Roboto"/>
                <a:cs typeface="Roboto"/>
                <a:sym typeface="Roboto"/>
              </a:rPr>
              <a:t> course assign at least 2500 words of writing</a:t>
            </a:r>
            <a:endParaRPr sz="1600">
              <a:solidFill>
                <a:srgbClr val="1C4587"/>
              </a:solidFill>
              <a:latin typeface="Roboto"/>
              <a:ea typeface="Roboto"/>
              <a:cs typeface="Roboto"/>
              <a:sym typeface="Roboto"/>
            </a:endParaRPr>
          </a:p>
          <a:p>
            <a:pPr marL="457200" lvl="0" indent="-330200" algn="l" rtl="0">
              <a:lnSpc>
                <a:spcPct val="115000"/>
              </a:lnSpc>
              <a:spcBef>
                <a:spcPts val="1000"/>
              </a:spcBef>
              <a:spcAft>
                <a:spcPts val="0"/>
              </a:spcAft>
              <a:buClr>
                <a:srgbClr val="1C4587"/>
              </a:buClr>
              <a:buSzPts val="1600"/>
              <a:buFont typeface="Roboto"/>
              <a:buChar char="●"/>
            </a:pPr>
            <a:r>
              <a:rPr lang="en" sz="1600">
                <a:solidFill>
                  <a:srgbClr val="1C4587"/>
                </a:solidFill>
                <a:latin typeface="Roboto"/>
                <a:ea typeface="Roboto"/>
                <a:cs typeface="Roboto"/>
                <a:sym typeface="Roboto"/>
              </a:rPr>
              <a:t>GE will not mandate every course to require feedback and revision</a:t>
            </a:r>
            <a:endParaRPr sz="1600">
              <a:solidFill>
                <a:srgbClr val="1C4587"/>
              </a:solidFill>
              <a:latin typeface="Roboto"/>
              <a:ea typeface="Roboto"/>
              <a:cs typeface="Roboto"/>
              <a:sym typeface="Roboto"/>
            </a:endParaRPr>
          </a:p>
        </p:txBody>
      </p:sp>
      <p:sp>
        <p:nvSpPr>
          <p:cNvPr id="596" name="Google Shape;596;p67"/>
          <p:cNvSpPr txBox="1"/>
          <p:nvPr/>
        </p:nvSpPr>
        <p:spPr>
          <a:xfrm>
            <a:off x="4928100" y="1091575"/>
            <a:ext cx="3798000" cy="30516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1200"/>
              </a:spcBef>
              <a:spcAft>
                <a:spcPts val="0"/>
              </a:spcAft>
              <a:buNone/>
            </a:pPr>
            <a:r>
              <a:rPr lang="en" sz="1600">
                <a:solidFill>
                  <a:srgbClr val="1C4587"/>
                </a:solidFill>
                <a:latin typeface="Roboto"/>
                <a:ea typeface="Roboto"/>
                <a:cs typeface="Roboto"/>
                <a:sym typeface="Roboto"/>
              </a:rPr>
              <a:t>Some EP and BC courses will be taught as writing emphasis courses:</a:t>
            </a:r>
            <a:endParaRPr sz="1600">
              <a:solidFill>
                <a:srgbClr val="1C4587"/>
              </a:solidFill>
              <a:latin typeface="Roboto"/>
              <a:ea typeface="Roboto"/>
              <a:cs typeface="Roboto"/>
              <a:sym typeface="Roboto"/>
            </a:endParaRPr>
          </a:p>
          <a:p>
            <a:pPr marL="457200" lvl="0" indent="-330200" algn="l" rtl="0">
              <a:lnSpc>
                <a:spcPct val="115000"/>
              </a:lnSpc>
              <a:spcBef>
                <a:spcPts val="1200"/>
              </a:spcBef>
              <a:spcAft>
                <a:spcPts val="0"/>
              </a:spcAft>
              <a:buClr>
                <a:srgbClr val="1C4587"/>
              </a:buClr>
              <a:buSzPts val="1600"/>
              <a:buFont typeface="Roboto"/>
              <a:buAutoNum type="arabicPeriod"/>
            </a:pPr>
            <a:r>
              <a:rPr lang="en" sz="1600">
                <a:solidFill>
                  <a:srgbClr val="1C4587"/>
                </a:solidFill>
                <a:latin typeface="Roboto"/>
                <a:ea typeface="Roboto"/>
                <a:cs typeface="Roboto"/>
                <a:sym typeface="Roboto"/>
              </a:rPr>
              <a:t>To help students apply first-year writing knowledge in new and many WAC contexts;</a:t>
            </a:r>
            <a:endParaRPr sz="1600">
              <a:solidFill>
                <a:srgbClr val="1C4587"/>
              </a:solidFill>
              <a:latin typeface="Roboto"/>
              <a:ea typeface="Roboto"/>
              <a:cs typeface="Roboto"/>
              <a:sym typeface="Roboto"/>
            </a:endParaRPr>
          </a:p>
          <a:p>
            <a:pPr marL="457200" lvl="0" indent="-330200" algn="l" rtl="0">
              <a:lnSpc>
                <a:spcPct val="115000"/>
              </a:lnSpc>
              <a:spcBef>
                <a:spcPts val="1000"/>
              </a:spcBef>
              <a:spcAft>
                <a:spcPts val="0"/>
              </a:spcAft>
              <a:buClr>
                <a:srgbClr val="1C4587"/>
              </a:buClr>
              <a:buSzPts val="1600"/>
              <a:buFont typeface="Roboto"/>
              <a:buAutoNum type="arabicPeriod"/>
            </a:pPr>
            <a:r>
              <a:rPr lang="en" sz="1600">
                <a:solidFill>
                  <a:srgbClr val="1C4587"/>
                </a:solidFill>
                <a:latin typeface="Roboto"/>
                <a:ea typeface="Roboto"/>
                <a:cs typeface="Roboto"/>
                <a:sym typeface="Roboto"/>
              </a:rPr>
              <a:t>To allow students to compose different types of field-specific or disciplinary writing.</a:t>
            </a:r>
            <a:endParaRPr sz="1600">
              <a:solidFill>
                <a:srgbClr val="1C4587"/>
              </a:solidFill>
              <a:latin typeface="Roboto"/>
              <a:ea typeface="Roboto"/>
              <a:cs typeface="Roboto"/>
              <a:sym typeface="Roboto"/>
            </a:endParaRPr>
          </a:p>
        </p:txBody>
      </p:sp>
      <p:grpSp>
        <p:nvGrpSpPr>
          <p:cNvPr id="597" name="Google Shape;597;p67"/>
          <p:cNvGrpSpPr/>
          <p:nvPr/>
        </p:nvGrpSpPr>
        <p:grpSpPr>
          <a:xfrm>
            <a:off x="2137673" y="3059433"/>
            <a:ext cx="2198919" cy="1440203"/>
            <a:chOff x="3217473" y="1225350"/>
            <a:chExt cx="3118150" cy="3159727"/>
          </a:xfrm>
        </p:grpSpPr>
        <p:sp>
          <p:nvSpPr>
            <p:cNvPr id="598" name="Google Shape;598;p67"/>
            <p:cNvSpPr/>
            <p:nvPr/>
          </p:nvSpPr>
          <p:spPr>
            <a:xfrm>
              <a:off x="3579175" y="2711400"/>
              <a:ext cx="2396410" cy="971161"/>
            </a:xfrm>
            <a:custGeom>
              <a:avLst/>
              <a:gdLst/>
              <a:ahLst/>
              <a:cxnLst/>
              <a:rect l="l" t="t" r="r" b="b"/>
              <a:pathLst>
                <a:path w="39012" h="12970" extrusionOk="0">
                  <a:moveTo>
                    <a:pt x="0" y="5914"/>
                  </a:moveTo>
                  <a:lnTo>
                    <a:pt x="19531" y="12970"/>
                  </a:lnTo>
                  <a:lnTo>
                    <a:pt x="39012" y="5914"/>
                  </a:lnTo>
                  <a:lnTo>
                    <a:pt x="19581" y="0"/>
                  </a:lnTo>
                  <a:close/>
                </a:path>
              </a:pathLst>
            </a:custGeom>
            <a:solidFill>
              <a:srgbClr val="A4C2F4"/>
            </a:solidFill>
            <a:ln>
              <a:noFill/>
            </a:ln>
            <a:effectLst>
              <a:outerShdw blurRad="157163" dist="19050" dir="9300000" algn="bl" rotWithShape="0">
                <a:srgbClr val="0B5394"/>
              </a:outerShdw>
              <a:reflection endPos="30000" dist="38100" dir="5400000" fadeDir="5400012" sy="-100000" algn="bl" rotWithShape="0"/>
            </a:effectLst>
          </p:spPr>
        </p:sp>
        <p:sp>
          <p:nvSpPr>
            <p:cNvPr id="599" name="Google Shape;599;p67"/>
            <p:cNvSpPr/>
            <p:nvPr/>
          </p:nvSpPr>
          <p:spPr>
            <a:xfrm>
              <a:off x="3730755" y="2527208"/>
              <a:ext cx="2079127" cy="837209"/>
            </a:xfrm>
            <a:custGeom>
              <a:avLst/>
              <a:gdLst/>
              <a:ahLst/>
              <a:cxnLst/>
              <a:rect l="l" t="t" r="r" b="b"/>
              <a:pathLst>
                <a:path w="49248" h="16300" extrusionOk="0">
                  <a:moveTo>
                    <a:pt x="0" y="7554"/>
                  </a:moveTo>
                  <a:lnTo>
                    <a:pt x="24649" y="16300"/>
                  </a:lnTo>
                  <a:lnTo>
                    <a:pt x="49248" y="7604"/>
                  </a:lnTo>
                  <a:lnTo>
                    <a:pt x="24599" y="0"/>
                  </a:lnTo>
                  <a:close/>
                </a:path>
              </a:pathLst>
            </a:custGeom>
            <a:solidFill>
              <a:srgbClr val="A4C2F4"/>
            </a:solidFill>
            <a:ln>
              <a:noFill/>
            </a:ln>
            <a:effectLst>
              <a:outerShdw blurRad="157163" dist="19050" dir="9300000" algn="bl" rotWithShape="0">
                <a:srgbClr val="0B5394"/>
              </a:outerShdw>
              <a:reflection endPos="30000" dist="38100" dir="5400000" fadeDir="5400012" sy="-100000" algn="bl" rotWithShape="0"/>
            </a:effectLst>
          </p:spPr>
        </p:sp>
        <p:sp>
          <p:nvSpPr>
            <p:cNvPr id="600" name="Google Shape;600;p67"/>
            <p:cNvSpPr/>
            <p:nvPr/>
          </p:nvSpPr>
          <p:spPr>
            <a:xfrm>
              <a:off x="3946479" y="2252239"/>
              <a:ext cx="1647477" cy="663383"/>
            </a:xfrm>
            <a:custGeom>
              <a:avLst/>
              <a:gdLst/>
              <a:ahLst/>
              <a:cxnLst/>
              <a:rect l="l" t="t" r="r" b="b"/>
              <a:pathLst>
                <a:path w="39012" h="12970" extrusionOk="0">
                  <a:moveTo>
                    <a:pt x="0" y="5914"/>
                  </a:moveTo>
                  <a:lnTo>
                    <a:pt x="19531" y="12970"/>
                  </a:lnTo>
                  <a:lnTo>
                    <a:pt x="39012" y="5914"/>
                  </a:lnTo>
                  <a:lnTo>
                    <a:pt x="19581" y="0"/>
                  </a:lnTo>
                  <a:close/>
                </a:path>
              </a:pathLst>
            </a:custGeom>
            <a:solidFill>
              <a:srgbClr val="A4C2F4"/>
            </a:solidFill>
            <a:ln>
              <a:noFill/>
            </a:ln>
            <a:effectLst>
              <a:outerShdw blurRad="157163" dist="19050" dir="9300000" algn="bl" rotWithShape="0">
                <a:srgbClr val="0B5394"/>
              </a:outerShdw>
              <a:reflection endPos="30000" dist="38100" dir="5400000" fadeDir="5400012" sy="-100000" algn="bl" rotWithShape="0"/>
            </a:effectLst>
          </p:spPr>
        </p:sp>
        <p:sp>
          <p:nvSpPr>
            <p:cNvPr id="601" name="Google Shape;601;p67"/>
            <p:cNvSpPr/>
            <p:nvPr/>
          </p:nvSpPr>
          <p:spPr>
            <a:xfrm>
              <a:off x="4265445" y="1828277"/>
              <a:ext cx="1014014" cy="416547"/>
            </a:xfrm>
            <a:custGeom>
              <a:avLst/>
              <a:gdLst/>
              <a:ahLst/>
              <a:cxnLst/>
              <a:rect l="l" t="t" r="r" b="b"/>
              <a:pathLst>
                <a:path w="24053" h="8150" extrusionOk="0">
                  <a:moveTo>
                    <a:pt x="0" y="3827"/>
                  </a:moveTo>
                  <a:lnTo>
                    <a:pt x="11976" y="8150"/>
                  </a:lnTo>
                  <a:lnTo>
                    <a:pt x="24053" y="3827"/>
                  </a:lnTo>
                  <a:lnTo>
                    <a:pt x="12126" y="0"/>
                  </a:lnTo>
                  <a:close/>
                </a:path>
              </a:pathLst>
            </a:custGeom>
            <a:solidFill>
              <a:srgbClr val="A4C2F4"/>
            </a:solidFill>
            <a:ln>
              <a:noFill/>
            </a:ln>
            <a:effectLst>
              <a:outerShdw blurRad="157163" dist="19050" dir="9300000" algn="bl" rotWithShape="0">
                <a:srgbClr val="0B5394"/>
              </a:outerShdw>
              <a:reflection endPos="30000" dist="38100" dir="5400000" fadeDir="5400012" sy="-100000" algn="bl" rotWithShape="0"/>
            </a:effectLst>
          </p:spPr>
        </p:sp>
        <p:sp>
          <p:nvSpPr>
            <p:cNvPr id="602" name="Google Shape;602;p67"/>
            <p:cNvSpPr/>
            <p:nvPr/>
          </p:nvSpPr>
          <p:spPr>
            <a:xfrm>
              <a:off x="3217473" y="3154705"/>
              <a:ext cx="1559116" cy="1230372"/>
            </a:xfrm>
            <a:custGeom>
              <a:avLst/>
              <a:gdLst/>
              <a:ahLst/>
              <a:cxnLst/>
              <a:rect l="l" t="t" r="r" b="b"/>
              <a:pathLst>
                <a:path w="31954" h="20822" extrusionOk="0">
                  <a:moveTo>
                    <a:pt x="7355" y="0"/>
                  </a:moveTo>
                  <a:lnTo>
                    <a:pt x="31954" y="8796"/>
                  </a:lnTo>
                  <a:lnTo>
                    <a:pt x="31954" y="20822"/>
                  </a:lnTo>
                  <a:lnTo>
                    <a:pt x="0" y="8895"/>
                  </a:lnTo>
                  <a:close/>
                </a:path>
              </a:pathLst>
            </a:custGeom>
            <a:solidFill>
              <a:srgbClr val="A4C2F4"/>
            </a:solidFill>
            <a:ln>
              <a:noFill/>
            </a:ln>
            <a:effectLst>
              <a:outerShdw blurRad="157163" dist="19050" dir="9300000" algn="bl" rotWithShape="0">
                <a:srgbClr val="0B5394"/>
              </a:outerShdw>
              <a:reflection endPos="30000" dist="38100" dir="5400000" fadeDir="5400012" sy="-100000" algn="bl" rotWithShape="0"/>
            </a:effectLst>
          </p:spPr>
        </p:sp>
        <p:sp>
          <p:nvSpPr>
            <p:cNvPr id="603" name="Google Shape;603;p67"/>
            <p:cNvSpPr/>
            <p:nvPr/>
          </p:nvSpPr>
          <p:spPr>
            <a:xfrm>
              <a:off x="3790596" y="2554725"/>
              <a:ext cx="982143" cy="653205"/>
            </a:xfrm>
            <a:custGeom>
              <a:avLst/>
              <a:gdLst/>
              <a:ahLst/>
              <a:cxnLst/>
              <a:rect l="l" t="t" r="r" b="b"/>
              <a:pathLst>
                <a:path w="23257" h="12771" extrusionOk="0">
                  <a:moveTo>
                    <a:pt x="3727" y="0"/>
                  </a:moveTo>
                  <a:lnTo>
                    <a:pt x="0" y="4522"/>
                  </a:lnTo>
                  <a:lnTo>
                    <a:pt x="23257" y="12771"/>
                  </a:lnTo>
                  <a:lnTo>
                    <a:pt x="23257" y="7056"/>
                  </a:lnTo>
                  <a:close/>
                </a:path>
              </a:pathLst>
            </a:custGeom>
            <a:solidFill>
              <a:srgbClr val="A4C2F4"/>
            </a:solidFill>
            <a:ln>
              <a:noFill/>
            </a:ln>
            <a:effectLst>
              <a:outerShdw blurRad="157163" dist="19050" dir="9300000" algn="bl" rotWithShape="0">
                <a:srgbClr val="0B5394"/>
              </a:outerShdw>
              <a:reflection endPos="30000" dist="38100" dir="5400000" fadeDir="5400012" sy="-100000" algn="bl" rotWithShape="0"/>
            </a:effectLst>
          </p:spPr>
        </p:sp>
        <p:sp>
          <p:nvSpPr>
            <p:cNvPr id="604" name="Google Shape;604;p67"/>
            <p:cNvSpPr/>
            <p:nvPr/>
          </p:nvSpPr>
          <p:spPr>
            <a:xfrm flipH="1">
              <a:off x="4770690" y="2554725"/>
              <a:ext cx="982143" cy="653205"/>
            </a:xfrm>
            <a:custGeom>
              <a:avLst/>
              <a:gdLst/>
              <a:ahLst/>
              <a:cxnLst/>
              <a:rect l="l" t="t" r="r" b="b"/>
              <a:pathLst>
                <a:path w="23257" h="12771" extrusionOk="0">
                  <a:moveTo>
                    <a:pt x="3727" y="0"/>
                  </a:moveTo>
                  <a:lnTo>
                    <a:pt x="0" y="4522"/>
                  </a:lnTo>
                  <a:lnTo>
                    <a:pt x="23257" y="12771"/>
                  </a:lnTo>
                  <a:lnTo>
                    <a:pt x="23257" y="7056"/>
                  </a:lnTo>
                  <a:close/>
                </a:path>
              </a:pathLst>
            </a:custGeom>
            <a:solidFill>
              <a:srgbClr val="A4C2F4"/>
            </a:solidFill>
            <a:ln>
              <a:noFill/>
            </a:ln>
            <a:effectLst>
              <a:outerShdw blurRad="157163" dist="19050" dir="9300000" algn="bl" rotWithShape="0">
                <a:srgbClr val="0B5394"/>
              </a:outerShdw>
              <a:reflection endPos="30000" dist="38100" dir="5400000" fadeDir="5400012" sy="-100000" algn="bl" rotWithShape="0"/>
            </a:effectLst>
          </p:spPr>
        </p:sp>
        <p:sp>
          <p:nvSpPr>
            <p:cNvPr id="605" name="Google Shape;605;p67"/>
            <p:cNvSpPr/>
            <p:nvPr/>
          </p:nvSpPr>
          <p:spPr>
            <a:xfrm>
              <a:off x="4002555" y="2023456"/>
              <a:ext cx="770191" cy="721896"/>
            </a:xfrm>
            <a:custGeom>
              <a:avLst/>
              <a:gdLst/>
              <a:ahLst/>
              <a:cxnLst/>
              <a:rect l="l" t="t" r="r" b="b"/>
              <a:pathLst>
                <a:path w="18238" h="14114" extrusionOk="0">
                  <a:moveTo>
                    <a:pt x="6262" y="0"/>
                  </a:moveTo>
                  <a:lnTo>
                    <a:pt x="18238" y="4324"/>
                  </a:lnTo>
                  <a:lnTo>
                    <a:pt x="18238" y="14114"/>
                  </a:lnTo>
                  <a:lnTo>
                    <a:pt x="0" y="7554"/>
                  </a:lnTo>
                  <a:close/>
                </a:path>
              </a:pathLst>
            </a:custGeom>
            <a:solidFill>
              <a:srgbClr val="A4C2F4"/>
            </a:solidFill>
            <a:ln>
              <a:noFill/>
            </a:ln>
            <a:effectLst>
              <a:outerShdw blurRad="157163" dist="19050" dir="9300000" algn="bl" rotWithShape="0">
                <a:srgbClr val="0B5394"/>
              </a:outerShdw>
              <a:reflection endPos="30000" dist="38100" dir="5400000" fadeDir="5400012" sy="-100000" algn="bl" rotWithShape="0"/>
            </a:effectLst>
          </p:spPr>
        </p:sp>
        <p:sp>
          <p:nvSpPr>
            <p:cNvPr id="606" name="Google Shape;606;p67"/>
            <p:cNvSpPr/>
            <p:nvPr/>
          </p:nvSpPr>
          <p:spPr>
            <a:xfrm flipH="1">
              <a:off x="4770683" y="2023456"/>
              <a:ext cx="770191" cy="721896"/>
            </a:xfrm>
            <a:custGeom>
              <a:avLst/>
              <a:gdLst/>
              <a:ahLst/>
              <a:cxnLst/>
              <a:rect l="l" t="t" r="r" b="b"/>
              <a:pathLst>
                <a:path w="18238" h="14114" extrusionOk="0">
                  <a:moveTo>
                    <a:pt x="6262" y="0"/>
                  </a:moveTo>
                  <a:lnTo>
                    <a:pt x="18238" y="4324"/>
                  </a:lnTo>
                  <a:lnTo>
                    <a:pt x="18238" y="14114"/>
                  </a:lnTo>
                  <a:lnTo>
                    <a:pt x="0" y="7554"/>
                  </a:lnTo>
                  <a:close/>
                </a:path>
              </a:pathLst>
            </a:custGeom>
            <a:solidFill>
              <a:srgbClr val="A4C2F4"/>
            </a:solidFill>
            <a:ln>
              <a:noFill/>
            </a:ln>
            <a:effectLst>
              <a:outerShdw blurRad="157163" dist="19050" dir="9300000" algn="bl" rotWithShape="0">
                <a:srgbClr val="0B5394"/>
              </a:outerShdw>
              <a:reflection endPos="30000" dist="38100" dir="5400000" fadeDir="5400012" sy="-100000" algn="bl" rotWithShape="0"/>
            </a:effectLst>
          </p:spPr>
        </p:sp>
        <p:sp>
          <p:nvSpPr>
            <p:cNvPr id="607" name="Google Shape;607;p67"/>
            <p:cNvSpPr/>
            <p:nvPr/>
          </p:nvSpPr>
          <p:spPr>
            <a:xfrm>
              <a:off x="4323640" y="1225350"/>
              <a:ext cx="449116" cy="854010"/>
            </a:xfrm>
            <a:custGeom>
              <a:avLst/>
              <a:gdLst/>
              <a:ahLst/>
              <a:cxnLst/>
              <a:rect l="l" t="t" r="r" b="b"/>
              <a:pathLst>
                <a:path w="10635" h="16697" extrusionOk="0">
                  <a:moveTo>
                    <a:pt x="10635" y="0"/>
                  </a:moveTo>
                  <a:lnTo>
                    <a:pt x="0" y="12722"/>
                  </a:lnTo>
                  <a:lnTo>
                    <a:pt x="10635" y="16697"/>
                  </a:lnTo>
                  <a:close/>
                </a:path>
              </a:pathLst>
            </a:custGeom>
            <a:solidFill>
              <a:srgbClr val="A4C2F4"/>
            </a:solidFill>
            <a:ln>
              <a:noFill/>
            </a:ln>
            <a:effectLst>
              <a:outerShdw blurRad="157163" dist="19050" dir="9300000" algn="bl" rotWithShape="0">
                <a:srgbClr val="0B5394"/>
              </a:outerShdw>
              <a:reflection endPos="30000" dist="38100" dir="5400000" fadeDir="5400012" sy="-100000" algn="bl" rotWithShape="0"/>
            </a:effectLst>
          </p:spPr>
        </p:sp>
        <p:sp>
          <p:nvSpPr>
            <p:cNvPr id="608" name="Google Shape;608;p67"/>
            <p:cNvSpPr/>
            <p:nvPr/>
          </p:nvSpPr>
          <p:spPr>
            <a:xfrm flipH="1">
              <a:off x="4770673" y="1225350"/>
              <a:ext cx="449116" cy="854010"/>
            </a:xfrm>
            <a:custGeom>
              <a:avLst/>
              <a:gdLst/>
              <a:ahLst/>
              <a:cxnLst/>
              <a:rect l="l" t="t" r="r" b="b"/>
              <a:pathLst>
                <a:path w="10635" h="16697" extrusionOk="0">
                  <a:moveTo>
                    <a:pt x="10635" y="0"/>
                  </a:moveTo>
                  <a:lnTo>
                    <a:pt x="0" y="12722"/>
                  </a:lnTo>
                  <a:lnTo>
                    <a:pt x="10635" y="16697"/>
                  </a:lnTo>
                  <a:close/>
                </a:path>
              </a:pathLst>
            </a:custGeom>
            <a:solidFill>
              <a:srgbClr val="A4C2F4"/>
            </a:solidFill>
            <a:ln>
              <a:noFill/>
            </a:ln>
            <a:effectLst>
              <a:outerShdw blurRad="157163" dist="19050" dir="9300000" algn="bl" rotWithShape="0">
                <a:srgbClr val="0B5394"/>
              </a:outerShdw>
              <a:reflection endPos="30000" dist="38100" dir="5400000" fadeDir="5400012" sy="-100000" algn="bl" rotWithShape="0"/>
            </a:effectLst>
          </p:spPr>
        </p:sp>
        <p:sp>
          <p:nvSpPr>
            <p:cNvPr id="609" name="Google Shape;609;p67"/>
            <p:cNvSpPr/>
            <p:nvPr/>
          </p:nvSpPr>
          <p:spPr>
            <a:xfrm>
              <a:off x="3636034" y="2553603"/>
              <a:ext cx="1136642" cy="946913"/>
            </a:xfrm>
            <a:custGeom>
              <a:avLst/>
              <a:gdLst/>
              <a:ahLst/>
              <a:cxnLst/>
              <a:rect l="l" t="t" r="r" b="b"/>
              <a:pathLst>
                <a:path w="65016" h="46623" extrusionOk="0">
                  <a:moveTo>
                    <a:pt x="17858" y="0"/>
                  </a:moveTo>
                  <a:lnTo>
                    <a:pt x="0" y="22135"/>
                  </a:lnTo>
                  <a:lnTo>
                    <a:pt x="65016" y="46623"/>
                  </a:lnTo>
                  <a:lnTo>
                    <a:pt x="65016" y="17537"/>
                  </a:lnTo>
                  <a:close/>
                </a:path>
              </a:pathLst>
            </a:custGeom>
            <a:solidFill>
              <a:srgbClr val="A4C2F4"/>
            </a:solidFill>
            <a:ln>
              <a:noFill/>
            </a:ln>
            <a:effectLst>
              <a:outerShdw blurRad="157163" dist="19050" dir="9300000" algn="bl" rotWithShape="0">
                <a:srgbClr val="0B5394"/>
              </a:outerShdw>
              <a:reflection endPos="30000" dist="38100" dir="5400000" fadeDir="5400012" sy="-100000" algn="bl" rotWithShape="0"/>
            </a:effectLst>
          </p:spPr>
        </p:sp>
        <p:sp>
          <p:nvSpPr>
            <p:cNvPr id="610" name="Google Shape;610;p67"/>
            <p:cNvSpPr/>
            <p:nvPr/>
          </p:nvSpPr>
          <p:spPr>
            <a:xfrm flipH="1">
              <a:off x="4770657" y="2555106"/>
              <a:ext cx="1136642" cy="946913"/>
            </a:xfrm>
            <a:custGeom>
              <a:avLst/>
              <a:gdLst/>
              <a:ahLst/>
              <a:cxnLst/>
              <a:rect l="l" t="t" r="r" b="b"/>
              <a:pathLst>
                <a:path w="65016" h="46623" extrusionOk="0">
                  <a:moveTo>
                    <a:pt x="17858" y="0"/>
                  </a:moveTo>
                  <a:lnTo>
                    <a:pt x="0" y="22135"/>
                  </a:lnTo>
                  <a:lnTo>
                    <a:pt x="65016" y="46623"/>
                  </a:lnTo>
                  <a:lnTo>
                    <a:pt x="65016" y="17537"/>
                  </a:lnTo>
                  <a:close/>
                </a:path>
              </a:pathLst>
            </a:custGeom>
            <a:solidFill>
              <a:srgbClr val="A4C2F4"/>
            </a:solidFill>
            <a:ln>
              <a:noFill/>
            </a:ln>
            <a:effectLst>
              <a:outerShdw blurRad="157163" dist="19050" dir="9300000" algn="bl" rotWithShape="0">
                <a:srgbClr val="0B5394"/>
              </a:outerShdw>
              <a:reflection endPos="30000" dist="38100" dir="5400000" fadeDir="5400012" sy="-100000" algn="bl" rotWithShape="0"/>
            </a:effectLst>
          </p:spPr>
        </p:sp>
        <p:sp>
          <p:nvSpPr>
            <p:cNvPr id="611" name="Google Shape;611;p67"/>
            <p:cNvSpPr/>
            <p:nvPr/>
          </p:nvSpPr>
          <p:spPr>
            <a:xfrm flipH="1">
              <a:off x="4776508" y="3154705"/>
              <a:ext cx="1559116" cy="1230372"/>
            </a:xfrm>
            <a:custGeom>
              <a:avLst/>
              <a:gdLst/>
              <a:ahLst/>
              <a:cxnLst/>
              <a:rect l="l" t="t" r="r" b="b"/>
              <a:pathLst>
                <a:path w="31954" h="20822" extrusionOk="0">
                  <a:moveTo>
                    <a:pt x="7355" y="0"/>
                  </a:moveTo>
                  <a:lnTo>
                    <a:pt x="31954" y="8796"/>
                  </a:lnTo>
                  <a:lnTo>
                    <a:pt x="31954" y="20822"/>
                  </a:lnTo>
                  <a:lnTo>
                    <a:pt x="0" y="8895"/>
                  </a:lnTo>
                  <a:close/>
                </a:path>
              </a:pathLst>
            </a:custGeom>
            <a:solidFill>
              <a:srgbClr val="A4C2F4"/>
            </a:solidFill>
            <a:ln>
              <a:noFill/>
            </a:ln>
            <a:effectLst>
              <a:outerShdw blurRad="157163" dist="19050" dir="9300000" algn="bl" rotWithShape="0">
                <a:srgbClr val="0B5394"/>
              </a:outerShdw>
              <a:reflection endPos="30000" dist="38100" dir="5400000" fadeDir="5400012" sy="-100000" algn="bl" rotWithShape="0"/>
            </a:effectLst>
          </p:spPr>
        </p:sp>
      </p:grpSp>
      <p:pic>
        <p:nvPicPr>
          <p:cNvPr id="612" name="Google Shape;612;p67"/>
          <p:cNvPicPr preferRelativeResize="0"/>
          <p:nvPr/>
        </p:nvPicPr>
        <p:blipFill>
          <a:blip r:embed="rId4">
            <a:alphaModFix amt="67000"/>
          </a:blip>
          <a:stretch>
            <a:fillRect/>
          </a:stretch>
        </p:blipFill>
        <p:spPr>
          <a:xfrm>
            <a:off x="2763038" y="3201375"/>
            <a:ext cx="948200" cy="125700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pic>
        <p:nvPicPr>
          <p:cNvPr id="617" name="Google Shape;617;p68"/>
          <p:cNvPicPr preferRelativeResize="0"/>
          <p:nvPr/>
        </p:nvPicPr>
        <p:blipFill>
          <a:blip r:embed="rId3">
            <a:alphaModFix/>
          </a:blip>
          <a:stretch>
            <a:fillRect/>
          </a:stretch>
        </p:blipFill>
        <p:spPr>
          <a:xfrm>
            <a:off x="1304250" y="2846250"/>
            <a:ext cx="956100" cy="911900"/>
          </a:xfrm>
          <a:prstGeom prst="rect">
            <a:avLst/>
          </a:prstGeom>
          <a:noFill/>
          <a:ln>
            <a:noFill/>
          </a:ln>
        </p:spPr>
      </p:pic>
      <p:pic>
        <p:nvPicPr>
          <p:cNvPr id="618" name="Google Shape;618;p68"/>
          <p:cNvPicPr preferRelativeResize="0"/>
          <p:nvPr/>
        </p:nvPicPr>
        <p:blipFill>
          <a:blip r:embed="rId4">
            <a:alphaModFix/>
          </a:blip>
          <a:stretch>
            <a:fillRect/>
          </a:stretch>
        </p:blipFill>
        <p:spPr>
          <a:xfrm>
            <a:off x="76200" y="-76200"/>
            <a:ext cx="1092724" cy="1414100"/>
          </a:xfrm>
          <a:prstGeom prst="rect">
            <a:avLst/>
          </a:prstGeom>
          <a:noFill/>
          <a:ln>
            <a:noFill/>
          </a:ln>
        </p:spPr>
      </p:pic>
      <p:sp>
        <p:nvSpPr>
          <p:cNvPr id="619" name="Google Shape;619;p68"/>
          <p:cNvSpPr txBox="1">
            <a:spLocks noGrp="1"/>
          </p:cNvSpPr>
          <p:nvPr>
            <p:ph type="ctrTitle"/>
          </p:nvPr>
        </p:nvSpPr>
        <p:spPr>
          <a:xfrm>
            <a:off x="1196475" y="585252"/>
            <a:ext cx="7772400" cy="700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3000" b="1">
                <a:solidFill>
                  <a:srgbClr val="0C234B"/>
                </a:solidFill>
                <a:latin typeface="Proxima Nova"/>
                <a:ea typeface="Proxima Nova"/>
                <a:cs typeface="Proxima Nova"/>
                <a:sym typeface="Proxima Nova"/>
              </a:rPr>
              <a:t>Writing Attribute means writing emphasis  </a:t>
            </a:r>
            <a:endParaRPr sz="3000" b="1">
              <a:solidFill>
                <a:srgbClr val="0C234B"/>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sz="3000">
              <a:solidFill>
                <a:srgbClr val="0C234B"/>
              </a:solidFill>
              <a:latin typeface="Proxima Nova"/>
              <a:ea typeface="Proxima Nova"/>
              <a:cs typeface="Proxima Nova"/>
              <a:sym typeface="Proxima Nova"/>
            </a:endParaRPr>
          </a:p>
        </p:txBody>
      </p:sp>
      <p:cxnSp>
        <p:nvCxnSpPr>
          <p:cNvPr id="620" name="Google Shape;620;p68"/>
          <p:cNvCxnSpPr/>
          <p:nvPr/>
        </p:nvCxnSpPr>
        <p:spPr>
          <a:xfrm>
            <a:off x="1300425" y="929850"/>
            <a:ext cx="8243100" cy="0"/>
          </a:xfrm>
          <a:prstGeom prst="straightConnector1">
            <a:avLst/>
          </a:prstGeom>
          <a:noFill/>
          <a:ln w="28575" cap="flat" cmpd="sng">
            <a:solidFill>
              <a:srgbClr val="378DBD"/>
            </a:solidFill>
            <a:prstDash val="solid"/>
            <a:round/>
            <a:headEnd type="none" w="med" len="med"/>
            <a:tailEnd type="none" w="med" len="med"/>
          </a:ln>
        </p:spPr>
      </p:cxnSp>
      <p:sp>
        <p:nvSpPr>
          <p:cNvPr id="621" name="Google Shape;621;p68"/>
          <p:cNvSpPr/>
          <p:nvPr/>
        </p:nvSpPr>
        <p:spPr>
          <a:xfrm>
            <a:off x="2549813" y="1698050"/>
            <a:ext cx="835200" cy="780300"/>
          </a:xfrm>
          <a:prstGeom prst="mathPlus">
            <a:avLst>
              <a:gd name="adj1" fmla="val 2352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68"/>
          <p:cNvSpPr/>
          <p:nvPr/>
        </p:nvSpPr>
        <p:spPr>
          <a:xfrm>
            <a:off x="4714825" y="2242050"/>
            <a:ext cx="956100" cy="659400"/>
          </a:xfrm>
          <a:prstGeom prst="mathEqual">
            <a:avLst>
              <a:gd name="adj1" fmla="val 23520"/>
              <a:gd name="adj2" fmla="val 1176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68"/>
          <p:cNvSpPr txBox="1"/>
          <p:nvPr/>
        </p:nvSpPr>
        <p:spPr>
          <a:xfrm>
            <a:off x="6121525" y="1632150"/>
            <a:ext cx="2176200" cy="1879200"/>
          </a:xfrm>
          <a:prstGeom prst="rect">
            <a:avLst/>
          </a:prstGeom>
          <a:noFill/>
          <a:ln w="28575" cap="flat" cmpd="sng">
            <a:solidFill>
              <a:srgbClr val="1C4587"/>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200">
                <a:solidFill>
                  <a:srgbClr val="1C4587"/>
                </a:solidFill>
                <a:latin typeface="Impact"/>
                <a:ea typeface="Impact"/>
                <a:cs typeface="Impact"/>
                <a:sym typeface="Impact"/>
              </a:rPr>
              <a:t>WA</a:t>
            </a:r>
            <a:endParaRPr sz="8200">
              <a:solidFill>
                <a:srgbClr val="1C4587"/>
              </a:solidFill>
              <a:latin typeface="Impact"/>
              <a:ea typeface="Impact"/>
              <a:cs typeface="Impact"/>
              <a:sym typeface="Impact"/>
            </a:endParaRPr>
          </a:p>
        </p:txBody>
      </p:sp>
      <p:pic>
        <p:nvPicPr>
          <p:cNvPr id="624" name="Google Shape;624;p68"/>
          <p:cNvPicPr preferRelativeResize="0"/>
          <p:nvPr/>
        </p:nvPicPr>
        <p:blipFill>
          <a:blip r:embed="rId5">
            <a:alphaModFix/>
          </a:blip>
          <a:stretch>
            <a:fillRect/>
          </a:stretch>
        </p:blipFill>
        <p:spPr>
          <a:xfrm>
            <a:off x="3606200" y="1626500"/>
            <a:ext cx="741710" cy="983250"/>
          </a:xfrm>
          <a:prstGeom prst="rect">
            <a:avLst/>
          </a:prstGeom>
          <a:noFill/>
          <a:ln>
            <a:noFill/>
          </a:ln>
        </p:spPr>
      </p:pic>
      <p:pic>
        <p:nvPicPr>
          <p:cNvPr id="625" name="Google Shape;625;p68"/>
          <p:cNvPicPr preferRelativeResize="0"/>
          <p:nvPr/>
        </p:nvPicPr>
        <p:blipFill>
          <a:blip r:embed="rId5">
            <a:alphaModFix/>
          </a:blip>
          <a:stretch>
            <a:fillRect/>
          </a:stretch>
        </p:blipFill>
        <p:spPr>
          <a:xfrm>
            <a:off x="3635475" y="2835464"/>
            <a:ext cx="741700" cy="983236"/>
          </a:xfrm>
          <a:prstGeom prst="rect">
            <a:avLst/>
          </a:prstGeom>
          <a:noFill/>
          <a:ln>
            <a:noFill/>
          </a:ln>
        </p:spPr>
      </p:pic>
      <p:pic>
        <p:nvPicPr>
          <p:cNvPr id="626" name="Google Shape;626;p68"/>
          <p:cNvPicPr preferRelativeResize="0"/>
          <p:nvPr/>
        </p:nvPicPr>
        <p:blipFill>
          <a:blip r:embed="rId6">
            <a:alphaModFix/>
          </a:blip>
          <a:stretch>
            <a:fillRect/>
          </a:stretch>
        </p:blipFill>
        <p:spPr>
          <a:xfrm>
            <a:off x="1235925" y="1540676"/>
            <a:ext cx="1092725" cy="1095050"/>
          </a:xfrm>
          <a:prstGeom prst="rect">
            <a:avLst/>
          </a:prstGeom>
          <a:noFill/>
          <a:ln>
            <a:noFill/>
          </a:ln>
        </p:spPr>
      </p:pic>
      <p:sp>
        <p:nvSpPr>
          <p:cNvPr id="627" name="Google Shape;627;p68"/>
          <p:cNvSpPr txBox="1"/>
          <p:nvPr/>
        </p:nvSpPr>
        <p:spPr>
          <a:xfrm>
            <a:off x="1560625" y="1890350"/>
            <a:ext cx="472500" cy="35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EP</a:t>
            </a:r>
            <a:endParaRPr/>
          </a:p>
        </p:txBody>
      </p:sp>
      <p:sp>
        <p:nvSpPr>
          <p:cNvPr id="628" name="Google Shape;628;p68"/>
          <p:cNvSpPr txBox="1"/>
          <p:nvPr/>
        </p:nvSpPr>
        <p:spPr>
          <a:xfrm>
            <a:off x="1620675" y="2841138"/>
            <a:ext cx="319800" cy="31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B</a:t>
            </a:r>
            <a:endParaRPr/>
          </a:p>
        </p:txBody>
      </p:sp>
      <p:sp>
        <p:nvSpPr>
          <p:cNvPr id="629" name="Google Shape;629;p68"/>
          <p:cNvSpPr txBox="1"/>
          <p:nvPr/>
        </p:nvSpPr>
        <p:spPr>
          <a:xfrm>
            <a:off x="1620675" y="3364275"/>
            <a:ext cx="319800" cy="31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C</a:t>
            </a:r>
            <a:endParaRPr/>
          </a:p>
        </p:txBody>
      </p:sp>
      <p:sp>
        <p:nvSpPr>
          <p:cNvPr id="630" name="Google Shape;630;p68"/>
          <p:cNvSpPr/>
          <p:nvPr/>
        </p:nvSpPr>
        <p:spPr>
          <a:xfrm>
            <a:off x="2549813" y="2936938"/>
            <a:ext cx="835200" cy="780300"/>
          </a:xfrm>
          <a:prstGeom prst="mathPlus">
            <a:avLst>
              <a:gd name="adj1" fmla="val 2352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pic>
        <p:nvPicPr>
          <p:cNvPr id="635" name="Google Shape;635;p69"/>
          <p:cNvPicPr preferRelativeResize="0"/>
          <p:nvPr/>
        </p:nvPicPr>
        <p:blipFill>
          <a:blip r:embed="rId3">
            <a:alphaModFix/>
          </a:blip>
          <a:stretch>
            <a:fillRect/>
          </a:stretch>
        </p:blipFill>
        <p:spPr>
          <a:xfrm>
            <a:off x="76200" y="-76200"/>
            <a:ext cx="1092724" cy="1414100"/>
          </a:xfrm>
          <a:prstGeom prst="rect">
            <a:avLst/>
          </a:prstGeom>
          <a:noFill/>
          <a:ln>
            <a:noFill/>
          </a:ln>
        </p:spPr>
      </p:pic>
      <p:sp>
        <p:nvSpPr>
          <p:cNvPr id="636" name="Google Shape;636;p69"/>
          <p:cNvSpPr txBox="1">
            <a:spLocks noGrp="1"/>
          </p:cNvSpPr>
          <p:nvPr>
            <p:ph type="ctrTitle"/>
          </p:nvPr>
        </p:nvSpPr>
        <p:spPr>
          <a:xfrm>
            <a:off x="1196475" y="585252"/>
            <a:ext cx="7772400" cy="700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3000" b="1">
                <a:solidFill>
                  <a:srgbClr val="0C234B"/>
                </a:solidFill>
                <a:latin typeface="Proxima Nova"/>
                <a:ea typeface="Proxima Nova"/>
                <a:cs typeface="Proxima Nova"/>
                <a:sym typeface="Proxima Nova"/>
              </a:rPr>
              <a:t>Former GE Writing Policies and WA</a:t>
            </a:r>
            <a:endParaRPr sz="3000" b="1">
              <a:solidFill>
                <a:srgbClr val="0C234B"/>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sz="3000">
              <a:solidFill>
                <a:srgbClr val="0C234B"/>
              </a:solidFill>
              <a:latin typeface="Proxima Nova"/>
              <a:ea typeface="Proxima Nova"/>
              <a:cs typeface="Proxima Nova"/>
              <a:sym typeface="Proxima Nova"/>
            </a:endParaRPr>
          </a:p>
        </p:txBody>
      </p:sp>
      <p:sp>
        <p:nvSpPr>
          <p:cNvPr id="637" name="Google Shape;637;p69"/>
          <p:cNvSpPr txBox="1"/>
          <p:nvPr/>
        </p:nvSpPr>
        <p:spPr>
          <a:xfrm>
            <a:off x="1196475" y="1237125"/>
            <a:ext cx="7633500" cy="28152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1200"/>
              </a:spcBef>
              <a:spcAft>
                <a:spcPts val="0"/>
              </a:spcAft>
              <a:buNone/>
            </a:pPr>
            <a:r>
              <a:rPr lang="en">
                <a:solidFill>
                  <a:srgbClr val="1C4587"/>
                </a:solidFill>
                <a:latin typeface="Roboto"/>
                <a:ea typeface="Roboto"/>
                <a:cs typeface="Roboto"/>
                <a:sym typeface="Roboto"/>
              </a:rPr>
              <a:t>Writing Attribute keeps the following policies:</a:t>
            </a:r>
            <a:endParaRPr>
              <a:solidFill>
                <a:srgbClr val="1C4587"/>
              </a:solidFill>
              <a:latin typeface="Roboto"/>
              <a:ea typeface="Roboto"/>
              <a:cs typeface="Roboto"/>
              <a:sym typeface="Roboto"/>
            </a:endParaRPr>
          </a:p>
          <a:p>
            <a:pPr marL="457200" lvl="0" indent="-323850" algn="l" rtl="0">
              <a:lnSpc>
                <a:spcPct val="115000"/>
              </a:lnSpc>
              <a:spcBef>
                <a:spcPts val="1200"/>
              </a:spcBef>
              <a:spcAft>
                <a:spcPts val="0"/>
              </a:spcAft>
              <a:buClr>
                <a:srgbClr val="1C4587"/>
              </a:buClr>
              <a:buSzPts val="1500"/>
              <a:buFont typeface="Roboto"/>
              <a:buChar char="✓"/>
            </a:pPr>
            <a:r>
              <a:rPr lang="en" sz="1500">
                <a:solidFill>
                  <a:srgbClr val="1C4587"/>
                </a:solidFill>
                <a:latin typeface="Roboto"/>
                <a:ea typeface="Roboto"/>
                <a:cs typeface="Roboto"/>
                <a:sym typeface="Roboto"/>
              </a:rPr>
              <a:t>Writing assignments, both formal and informal, are integrated in the course requirements through more than one means. </a:t>
            </a:r>
            <a:endParaRPr sz="1500">
              <a:solidFill>
                <a:srgbClr val="1C4587"/>
              </a:solidFill>
              <a:latin typeface="Roboto"/>
              <a:ea typeface="Roboto"/>
              <a:cs typeface="Roboto"/>
              <a:sym typeface="Roboto"/>
            </a:endParaRPr>
          </a:p>
          <a:p>
            <a:pPr marL="457200" lvl="0" indent="-323850" algn="l" rtl="0">
              <a:lnSpc>
                <a:spcPct val="115000"/>
              </a:lnSpc>
              <a:spcBef>
                <a:spcPts val="1000"/>
              </a:spcBef>
              <a:spcAft>
                <a:spcPts val="0"/>
              </a:spcAft>
              <a:buClr>
                <a:srgbClr val="1C4587"/>
              </a:buClr>
              <a:buSzPts val="1500"/>
              <a:buFont typeface="Roboto"/>
              <a:buChar char="✓"/>
            </a:pPr>
            <a:r>
              <a:rPr lang="en" sz="1500">
                <a:solidFill>
                  <a:srgbClr val="1C4587"/>
                </a:solidFill>
                <a:latin typeface="Roboto"/>
                <a:ea typeface="Roboto"/>
                <a:cs typeface="Roboto"/>
                <a:sym typeface="Roboto"/>
              </a:rPr>
              <a:t>Writing assignments emphasize critical inquiry.</a:t>
            </a:r>
            <a:endParaRPr sz="1500">
              <a:solidFill>
                <a:srgbClr val="1C4587"/>
              </a:solidFill>
              <a:latin typeface="Roboto"/>
              <a:ea typeface="Roboto"/>
              <a:cs typeface="Roboto"/>
              <a:sym typeface="Roboto"/>
            </a:endParaRPr>
          </a:p>
          <a:p>
            <a:pPr marL="457200" lvl="0" indent="-323850" algn="l" rtl="0">
              <a:lnSpc>
                <a:spcPct val="115000"/>
              </a:lnSpc>
              <a:spcBef>
                <a:spcPts val="1200"/>
              </a:spcBef>
              <a:spcAft>
                <a:spcPts val="0"/>
              </a:spcAft>
              <a:buSzPts val="1500"/>
              <a:buFont typeface="Roboto"/>
              <a:buChar char="✓"/>
            </a:pPr>
            <a:r>
              <a:rPr lang="en" sz="1500">
                <a:solidFill>
                  <a:srgbClr val="1C4587"/>
                </a:solidFill>
                <a:latin typeface="Roboto"/>
                <a:ea typeface="Roboto"/>
                <a:cs typeface="Roboto"/>
                <a:sym typeface="Roboto"/>
              </a:rPr>
              <a:t>At least one writing assignment involves a revision process in which students receive instructor and/or peer feedback on a first draft and make substantive revisions before submitting a subsequent draft for grading</a:t>
            </a:r>
            <a:r>
              <a:rPr lang="en" sz="1500">
                <a:latin typeface="Roboto"/>
                <a:ea typeface="Roboto"/>
                <a:cs typeface="Roboto"/>
                <a:sym typeface="Roboto"/>
              </a:rPr>
              <a:t>.</a:t>
            </a:r>
            <a:endParaRPr sz="1700">
              <a:solidFill>
                <a:srgbClr val="0C234B"/>
              </a:solidFill>
              <a:latin typeface="Proxima Nova"/>
              <a:ea typeface="Proxima Nova"/>
              <a:cs typeface="Proxima Nova"/>
              <a:sym typeface="Proxima Nova"/>
            </a:endParaRPr>
          </a:p>
          <a:p>
            <a:pPr marL="342900" lvl="0" indent="0" algn="l" rtl="0">
              <a:spcBef>
                <a:spcPts val="1000"/>
              </a:spcBef>
              <a:spcAft>
                <a:spcPts val="0"/>
              </a:spcAft>
              <a:buNone/>
            </a:pPr>
            <a:endParaRPr sz="1700">
              <a:solidFill>
                <a:srgbClr val="0C234B"/>
              </a:solidFill>
              <a:latin typeface="Proxima Nova"/>
              <a:ea typeface="Proxima Nova"/>
              <a:cs typeface="Proxima Nova"/>
              <a:sym typeface="Proxima Nova"/>
            </a:endParaRPr>
          </a:p>
          <a:p>
            <a:pPr marL="685800" lvl="0" indent="0" algn="l" rtl="0">
              <a:spcBef>
                <a:spcPts val="0"/>
              </a:spcBef>
              <a:spcAft>
                <a:spcPts val="0"/>
              </a:spcAft>
              <a:buNone/>
            </a:pPr>
            <a:endParaRPr sz="1700">
              <a:solidFill>
                <a:srgbClr val="0C234B"/>
              </a:solidFill>
              <a:latin typeface="Proxima Nova"/>
              <a:ea typeface="Proxima Nova"/>
              <a:cs typeface="Proxima Nova"/>
              <a:sym typeface="Proxima Nova"/>
            </a:endParaRPr>
          </a:p>
          <a:p>
            <a:pPr marL="0" lvl="0" indent="0" algn="l" rtl="0">
              <a:spcBef>
                <a:spcPts val="0"/>
              </a:spcBef>
              <a:spcAft>
                <a:spcPts val="0"/>
              </a:spcAft>
              <a:buNone/>
            </a:pPr>
            <a:endParaRPr sz="1700">
              <a:solidFill>
                <a:srgbClr val="0C234B"/>
              </a:solidFill>
              <a:latin typeface="Proxima Nova"/>
              <a:ea typeface="Proxima Nova"/>
              <a:cs typeface="Proxima Nova"/>
              <a:sym typeface="Proxima Nova"/>
            </a:endParaRPr>
          </a:p>
        </p:txBody>
      </p:sp>
      <p:cxnSp>
        <p:nvCxnSpPr>
          <p:cNvPr id="638" name="Google Shape;638;p69"/>
          <p:cNvCxnSpPr/>
          <p:nvPr/>
        </p:nvCxnSpPr>
        <p:spPr>
          <a:xfrm>
            <a:off x="1300425" y="929850"/>
            <a:ext cx="8243100" cy="0"/>
          </a:xfrm>
          <a:prstGeom prst="straightConnector1">
            <a:avLst/>
          </a:prstGeom>
          <a:noFill/>
          <a:ln w="28575" cap="flat" cmpd="sng">
            <a:solidFill>
              <a:srgbClr val="378DBD"/>
            </a:solidFill>
            <a:prstDash val="solid"/>
            <a:round/>
            <a:headEnd type="none" w="med" len="med"/>
            <a:tailEnd type="none" w="med" len="med"/>
          </a:ln>
        </p:spPr>
      </p:cxnSp>
      <p:pic>
        <p:nvPicPr>
          <p:cNvPr id="639" name="Google Shape;639;p69"/>
          <p:cNvPicPr preferRelativeResize="0"/>
          <p:nvPr/>
        </p:nvPicPr>
        <p:blipFill>
          <a:blip r:embed="rId4">
            <a:alphaModFix/>
          </a:blip>
          <a:stretch>
            <a:fillRect/>
          </a:stretch>
        </p:blipFill>
        <p:spPr>
          <a:xfrm>
            <a:off x="7980475" y="3610625"/>
            <a:ext cx="741710" cy="9832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pic>
        <p:nvPicPr>
          <p:cNvPr id="644" name="Google Shape;644;p70"/>
          <p:cNvPicPr preferRelativeResize="0"/>
          <p:nvPr/>
        </p:nvPicPr>
        <p:blipFill>
          <a:blip r:embed="rId3">
            <a:alphaModFix/>
          </a:blip>
          <a:stretch>
            <a:fillRect/>
          </a:stretch>
        </p:blipFill>
        <p:spPr>
          <a:xfrm>
            <a:off x="76200" y="-76200"/>
            <a:ext cx="1092724" cy="1414100"/>
          </a:xfrm>
          <a:prstGeom prst="rect">
            <a:avLst/>
          </a:prstGeom>
          <a:noFill/>
          <a:ln>
            <a:noFill/>
          </a:ln>
        </p:spPr>
      </p:pic>
      <p:sp>
        <p:nvSpPr>
          <p:cNvPr id="645" name="Google Shape;645;p70"/>
          <p:cNvSpPr txBox="1">
            <a:spLocks noGrp="1"/>
          </p:cNvSpPr>
          <p:nvPr>
            <p:ph type="ctrTitle"/>
          </p:nvPr>
        </p:nvSpPr>
        <p:spPr>
          <a:xfrm>
            <a:off x="1196475" y="585252"/>
            <a:ext cx="7772400" cy="700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3000" b="1">
                <a:solidFill>
                  <a:srgbClr val="0C234B"/>
                </a:solidFill>
                <a:latin typeface="Proxima Nova"/>
                <a:ea typeface="Proxima Nova"/>
                <a:cs typeface="Proxima Nova"/>
                <a:sym typeface="Proxima Nova"/>
              </a:rPr>
              <a:t>Revised GE Writing Policies  </a:t>
            </a:r>
            <a:endParaRPr sz="3000" b="1">
              <a:solidFill>
                <a:srgbClr val="0C234B"/>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sz="3000">
              <a:solidFill>
                <a:srgbClr val="0C234B"/>
              </a:solidFill>
              <a:latin typeface="Proxima Nova"/>
              <a:ea typeface="Proxima Nova"/>
              <a:cs typeface="Proxima Nova"/>
              <a:sym typeface="Proxima Nova"/>
            </a:endParaRPr>
          </a:p>
        </p:txBody>
      </p:sp>
      <p:sp>
        <p:nvSpPr>
          <p:cNvPr id="646" name="Google Shape;646;p70"/>
          <p:cNvSpPr txBox="1"/>
          <p:nvPr/>
        </p:nvSpPr>
        <p:spPr>
          <a:xfrm>
            <a:off x="865875" y="1104875"/>
            <a:ext cx="7633500" cy="3051600"/>
          </a:xfrm>
          <a:prstGeom prst="rect">
            <a:avLst/>
          </a:prstGeom>
          <a:noFill/>
          <a:ln>
            <a:noFill/>
          </a:ln>
        </p:spPr>
        <p:txBody>
          <a:bodyPr spcFirstLastPara="1" wrap="square" lIns="68575" tIns="34275" rIns="68575" bIns="34275" anchor="t" anchorCtr="0">
            <a:noAutofit/>
          </a:bodyPr>
          <a:lstStyle/>
          <a:p>
            <a:pPr marL="228600" lvl="0" indent="0" algn="l" rtl="0">
              <a:lnSpc>
                <a:spcPct val="115000"/>
              </a:lnSpc>
              <a:spcBef>
                <a:spcPts val="1200"/>
              </a:spcBef>
              <a:spcAft>
                <a:spcPts val="0"/>
              </a:spcAft>
              <a:buNone/>
            </a:pPr>
            <a:r>
              <a:rPr lang="en">
                <a:solidFill>
                  <a:srgbClr val="1C4587"/>
                </a:solidFill>
                <a:latin typeface="Roboto"/>
                <a:ea typeface="Roboto"/>
                <a:cs typeface="Roboto"/>
                <a:sym typeface="Roboto"/>
              </a:rPr>
              <a:t>Writing Attribute further refines the following policies:</a:t>
            </a:r>
            <a:endParaRPr sz="1500">
              <a:solidFill>
                <a:srgbClr val="1C4587"/>
              </a:solidFill>
              <a:latin typeface="Roboto"/>
              <a:ea typeface="Roboto"/>
              <a:cs typeface="Roboto"/>
              <a:sym typeface="Roboto"/>
            </a:endParaRPr>
          </a:p>
          <a:p>
            <a:pPr marL="914400" lvl="0" indent="-323850" algn="l" rtl="0">
              <a:lnSpc>
                <a:spcPct val="115000"/>
              </a:lnSpc>
              <a:spcBef>
                <a:spcPts val="1200"/>
              </a:spcBef>
              <a:spcAft>
                <a:spcPts val="0"/>
              </a:spcAft>
              <a:buClr>
                <a:srgbClr val="1C4587"/>
              </a:buClr>
              <a:buSzPts val="1500"/>
              <a:buFont typeface="Roboto"/>
              <a:buChar char="✓"/>
            </a:pPr>
            <a:r>
              <a:rPr lang="en" sz="1500">
                <a:solidFill>
                  <a:srgbClr val="1C4587"/>
                </a:solidFill>
                <a:latin typeface="Roboto"/>
                <a:ea typeface="Roboto"/>
                <a:cs typeface="Roboto"/>
                <a:sym typeface="Roboto"/>
              </a:rPr>
              <a:t>Writing assignments are evaluated for format, organization, style, grammar, and punctuation, as well as content and participation in the scholarly conversation.</a:t>
            </a:r>
            <a:endParaRPr sz="1500">
              <a:solidFill>
                <a:srgbClr val="1C4587"/>
              </a:solidFill>
              <a:latin typeface="Roboto"/>
              <a:ea typeface="Roboto"/>
              <a:cs typeface="Roboto"/>
              <a:sym typeface="Roboto"/>
            </a:endParaRPr>
          </a:p>
          <a:p>
            <a:pPr marL="914400" lvl="0" indent="-323850" algn="l" rtl="0">
              <a:lnSpc>
                <a:spcPct val="115000"/>
              </a:lnSpc>
              <a:spcBef>
                <a:spcPts val="1000"/>
              </a:spcBef>
              <a:spcAft>
                <a:spcPts val="0"/>
              </a:spcAft>
              <a:buClr>
                <a:srgbClr val="1C4587"/>
              </a:buClr>
              <a:buSzPts val="1500"/>
              <a:buFont typeface="Roboto"/>
              <a:buChar char="✓"/>
            </a:pPr>
            <a:r>
              <a:rPr lang="en" sz="1500">
                <a:solidFill>
                  <a:srgbClr val="1C4587"/>
                </a:solidFill>
                <a:latin typeface="Roboto"/>
                <a:ea typeface="Roboto"/>
                <a:cs typeface="Roboto"/>
                <a:sym typeface="Roboto"/>
              </a:rPr>
              <a:t>Writing assignments may vary in number and length but must add up to a minimum of 10 pages or 2500 words over the term.  One or more writing assignments of at least 750 words must be done outside of the class session.</a:t>
            </a:r>
            <a:endParaRPr/>
          </a:p>
        </p:txBody>
      </p:sp>
      <p:cxnSp>
        <p:nvCxnSpPr>
          <p:cNvPr id="647" name="Google Shape;647;p70"/>
          <p:cNvCxnSpPr/>
          <p:nvPr/>
        </p:nvCxnSpPr>
        <p:spPr>
          <a:xfrm>
            <a:off x="1300425" y="929850"/>
            <a:ext cx="8243100" cy="0"/>
          </a:xfrm>
          <a:prstGeom prst="straightConnector1">
            <a:avLst/>
          </a:prstGeom>
          <a:noFill/>
          <a:ln w="28575" cap="flat" cmpd="sng">
            <a:solidFill>
              <a:srgbClr val="378DBD"/>
            </a:solidFill>
            <a:prstDash val="solid"/>
            <a:round/>
            <a:headEnd type="none" w="med" len="med"/>
            <a:tailEnd type="none" w="med" len="med"/>
          </a:ln>
        </p:spPr>
      </p:cxnSp>
      <p:pic>
        <p:nvPicPr>
          <p:cNvPr id="648" name="Google Shape;648;p70"/>
          <p:cNvPicPr preferRelativeResize="0"/>
          <p:nvPr/>
        </p:nvPicPr>
        <p:blipFill>
          <a:blip r:embed="rId4">
            <a:alphaModFix/>
          </a:blip>
          <a:stretch>
            <a:fillRect/>
          </a:stretch>
        </p:blipFill>
        <p:spPr>
          <a:xfrm>
            <a:off x="8058400" y="3635150"/>
            <a:ext cx="741710" cy="9832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pic>
        <p:nvPicPr>
          <p:cNvPr id="653" name="Google Shape;653;p71"/>
          <p:cNvPicPr preferRelativeResize="0"/>
          <p:nvPr/>
        </p:nvPicPr>
        <p:blipFill>
          <a:blip r:embed="rId3">
            <a:alphaModFix/>
          </a:blip>
          <a:stretch>
            <a:fillRect/>
          </a:stretch>
        </p:blipFill>
        <p:spPr>
          <a:xfrm>
            <a:off x="76200" y="-76200"/>
            <a:ext cx="1092724" cy="1414100"/>
          </a:xfrm>
          <a:prstGeom prst="rect">
            <a:avLst/>
          </a:prstGeom>
          <a:noFill/>
          <a:ln>
            <a:noFill/>
          </a:ln>
        </p:spPr>
      </p:pic>
      <p:sp>
        <p:nvSpPr>
          <p:cNvPr id="654" name="Google Shape;654;p71"/>
          <p:cNvSpPr txBox="1">
            <a:spLocks noGrp="1"/>
          </p:cNvSpPr>
          <p:nvPr>
            <p:ph type="ctrTitle"/>
          </p:nvPr>
        </p:nvSpPr>
        <p:spPr>
          <a:xfrm>
            <a:off x="1196475" y="585252"/>
            <a:ext cx="7772400" cy="700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3000" b="1">
                <a:solidFill>
                  <a:srgbClr val="0C234B"/>
                </a:solidFill>
                <a:latin typeface="Proxima Nova"/>
                <a:ea typeface="Proxima Nova"/>
                <a:cs typeface="Proxima Nova"/>
                <a:sym typeface="Proxima Nova"/>
              </a:rPr>
              <a:t>Writing Emphasis Instructional Goals  </a:t>
            </a:r>
            <a:endParaRPr sz="3000" b="1">
              <a:solidFill>
                <a:srgbClr val="0C234B"/>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sz="3000">
              <a:solidFill>
                <a:srgbClr val="0C234B"/>
              </a:solidFill>
              <a:latin typeface="Proxima Nova"/>
              <a:ea typeface="Proxima Nova"/>
              <a:cs typeface="Proxima Nova"/>
              <a:sym typeface="Proxima Nova"/>
            </a:endParaRPr>
          </a:p>
        </p:txBody>
      </p:sp>
      <p:sp>
        <p:nvSpPr>
          <p:cNvPr id="655" name="Google Shape;655;p71"/>
          <p:cNvSpPr txBox="1"/>
          <p:nvPr/>
        </p:nvSpPr>
        <p:spPr>
          <a:xfrm>
            <a:off x="554475" y="1524450"/>
            <a:ext cx="2492100" cy="3051600"/>
          </a:xfrm>
          <a:prstGeom prst="rect">
            <a:avLst/>
          </a:prstGeom>
          <a:noFill/>
          <a:ln>
            <a:noFill/>
          </a:ln>
        </p:spPr>
        <p:txBody>
          <a:bodyPr spcFirstLastPara="1" wrap="square" lIns="68575" tIns="34275" rIns="68575" bIns="34275" anchor="t" anchorCtr="0">
            <a:noAutofit/>
          </a:bodyPr>
          <a:lstStyle/>
          <a:p>
            <a:pPr marL="457200" lvl="0" indent="-342900" algn="l" rtl="0">
              <a:lnSpc>
                <a:spcPct val="115000"/>
              </a:lnSpc>
              <a:spcBef>
                <a:spcPts val="1200"/>
              </a:spcBef>
              <a:spcAft>
                <a:spcPts val="0"/>
              </a:spcAft>
              <a:buClr>
                <a:srgbClr val="1C4587"/>
              </a:buClr>
              <a:buSzPts val="1800"/>
              <a:buFont typeface="Roboto"/>
              <a:buAutoNum type="arabicPeriod"/>
            </a:pPr>
            <a:r>
              <a:rPr lang="en" sz="1800">
                <a:solidFill>
                  <a:srgbClr val="1C4587"/>
                </a:solidFill>
                <a:latin typeface="Roboto"/>
                <a:ea typeface="Roboto"/>
                <a:cs typeface="Roboto"/>
                <a:sym typeface="Roboto"/>
              </a:rPr>
              <a:t>Teach writing as a process in course activities and assignments </a:t>
            </a:r>
            <a:endParaRPr sz="1700"/>
          </a:p>
        </p:txBody>
      </p:sp>
      <p:cxnSp>
        <p:nvCxnSpPr>
          <p:cNvPr id="656" name="Google Shape;656;p71"/>
          <p:cNvCxnSpPr/>
          <p:nvPr/>
        </p:nvCxnSpPr>
        <p:spPr>
          <a:xfrm>
            <a:off x="1300425" y="929850"/>
            <a:ext cx="8243100" cy="0"/>
          </a:xfrm>
          <a:prstGeom prst="straightConnector1">
            <a:avLst/>
          </a:prstGeom>
          <a:noFill/>
          <a:ln w="28575" cap="flat" cmpd="sng">
            <a:solidFill>
              <a:srgbClr val="378DBD"/>
            </a:solidFill>
            <a:prstDash val="solid"/>
            <a:round/>
            <a:headEnd type="none" w="med" len="med"/>
            <a:tailEnd type="none" w="med" len="med"/>
          </a:ln>
        </p:spPr>
      </p:cxnSp>
      <p:pic>
        <p:nvPicPr>
          <p:cNvPr id="657" name="Google Shape;657;p71"/>
          <p:cNvPicPr preferRelativeResize="0"/>
          <p:nvPr/>
        </p:nvPicPr>
        <p:blipFill>
          <a:blip r:embed="rId4">
            <a:alphaModFix/>
          </a:blip>
          <a:stretch>
            <a:fillRect/>
          </a:stretch>
        </p:blipFill>
        <p:spPr>
          <a:xfrm>
            <a:off x="8067275" y="3653075"/>
            <a:ext cx="741710" cy="983250"/>
          </a:xfrm>
          <a:prstGeom prst="rect">
            <a:avLst/>
          </a:prstGeom>
          <a:noFill/>
          <a:ln>
            <a:noFill/>
          </a:ln>
        </p:spPr>
      </p:pic>
      <p:sp>
        <p:nvSpPr>
          <p:cNvPr id="658" name="Google Shape;658;p71"/>
          <p:cNvSpPr txBox="1"/>
          <p:nvPr/>
        </p:nvSpPr>
        <p:spPr>
          <a:xfrm>
            <a:off x="3140925" y="1524450"/>
            <a:ext cx="2677200" cy="3051600"/>
          </a:xfrm>
          <a:prstGeom prst="rect">
            <a:avLst/>
          </a:prstGeom>
          <a:noFill/>
          <a:ln>
            <a:noFill/>
          </a:ln>
        </p:spPr>
        <p:txBody>
          <a:bodyPr spcFirstLastPara="1" wrap="square" lIns="68575" tIns="34275" rIns="68575" bIns="34275" anchor="t" anchorCtr="0">
            <a:noAutofit/>
          </a:bodyPr>
          <a:lstStyle/>
          <a:p>
            <a:pPr marL="457200" lvl="0" indent="-349250" algn="l" rtl="0">
              <a:lnSpc>
                <a:spcPct val="115000"/>
              </a:lnSpc>
              <a:spcBef>
                <a:spcPts val="1200"/>
              </a:spcBef>
              <a:spcAft>
                <a:spcPts val="0"/>
              </a:spcAft>
              <a:buClr>
                <a:srgbClr val="1C4587"/>
              </a:buClr>
              <a:buSzPts val="1900"/>
              <a:buFont typeface="Roboto"/>
              <a:buAutoNum type="arabicPeriod" startAt="2"/>
            </a:pPr>
            <a:r>
              <a:rPr lang="en" sz="1900">
                <a:solidFill>
                  <a:srgbClr val="1C4587"/>
                </a:solidFill>
                <a:latin typeface="Roboto"/>
                <a:ea typeface="Roboto"/>
                <a:cs typeface="Roboto"/>
                <a:sym typeface="Roboto"/>
              </a:rPr>
              <a:t>Define disciplinary or field specific  expectations</a:t>
            </a:r>
            <a:endParaRPr sz="1800"/>
          </a:p>
        </p:txBody>
      </p:sp>
      <p:sp>
        <p:nvSpPr>
          <p:cNvPr id="659" name="Google Shape;659;p71"/>
          <p:cNvSpPr txBox="1"/>
          <p:nvPr/>
        </p:nvSpPr>
        <p:spPr>
          <a:xfrm>
            <a:off x="5912475" y="1524450"/>
            <a:ext cx="2896500" cy="2624100"/>
          </a:xfrm>
          <a:prstGeom prst="rect">
            <a:avLst/>
          </a:prstGeom>
          <a:noFill/>
          <a:ln>
            <a:noFill/>
          </a:ln>
        </p:spPr>
        <p:txBody>
          <a:bodyPr spcFirstLastPara="1" wrap="square" lIns="68575" tIns="34275" rIns="68575" bIns="34275" anchor="t" anchorCtr="0">
            <a:noAutofit/>
          </a:bodyPr>
          <a:lstStyle/>
          <a:p>
            <a:pPr marL="457200" lvl="0" indent="-349250" algn="l" rtl="0">
              <a:lnSpc>
                <a:spcPct val="115000"/>
              </a:lnSpc>
              <a:spcBef>
                <a:spcPts val="1200"/>
              </a:spcBef>
              <a:spcAft>
                <a:spcPts val="0"/>
              </a:spcAft>
              <a:buClr>
                <a:srgbClr val="1C4587"/>
              </a:buClr>
              <a:buSzPts val="1900"/>
              <a:buFont typeface="Roboto"/>
              <a:buAutoNum type="arabicPeriod" startAt="3"/>
            </a:pPr>
            <a:r>
              <a:rPr lang="en" sz="1900">
                <a:solidFill>
                  <a:srgbClr val="1C4587"/>
                </a:solidFill>
                <a:latin typeface="Roboto"/>
                <a:ea typeface="Roboto"/>
                <a:cs typeface="Roboto"/>
                <a:sym typeface="Roboto"/>
              </a:rPr>
              <a:t>Identify previous writing experiences and transfer writing practices across academic disciplines</a:t>
            </a:r>
            <a:endParaRPr sz="18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pic>
        <p:nvPicPr>
          <p:cNvPr id="664" name="Google Shape;664;p72"/>
          <p:cNvPicPr preferRelativeResize="0"/>
          <p:nvPr/>
        </p:nvPicPr>
        <p:blipFill>
          <a:blip r:embed="rId3">
            <a:alphaModFix/>
          </a:blip>
          <a:stretch>
            <a:fillRect/>
          </a:stretch>
        </p:blipFill>
        <p:spPr>
          <a:xfrm>
            <a:off x="76200" y="-76200"/>
            <a:ext cx="1092724" cy="1414100"/>
          </a:xfrm>
          <a:prstGeom prst="rect">
            <a:avLst/>
          </a:prstGeom>
          <a:noFill/>
          <a:ln>
            <a:noFill/>
          </a:ln>
        </p:spPr>
      </p:pic>
      <p:sp>
        <p:nvSpPr>
          <p:cNvPr id="665" name="Google Shape;665;p72"/>
          <p:cNvSpPr txBox="1">
            <a:spLocks noGrp="1"/>
          </p:cNvSpPr>
          <p:nvPr>
            <p:ph type="ctrTitle"/>
          </p:nvPr>
        </p:nvSpPr>
        <p:spPr>
          <a:xfrm>
            <a:off x="1168925" y="407902"/>
            <a:ext cx="7772400" cy="700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3000" b="1">
                <a:solidFill>
                  <a:srgbClr val="0C234B"/>
                </a:solidFill>
                <a:latin typeface="Proxima Nova"/>
                <a:ea typeface="Proxima Nova"/>
                <a:cs typeface="Proxima Nova"/>
                <a:sym typeface="Proxima Nova"/>
              </a:rPr>
              <a:t>WE Course Policy</a:t>
            </a:r>
            <a:endParaRPr sz="3000" b="1">
              <a:solidFill>
                <a:srgbClr val="0C234B"/>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sz="3000">
              <a:solidFill>
                <a:srgbClr val="0C234B"/>
              </a:solidFill>
              <a:latin typeface="Proxima Nova"/>
              <a:ea typeface="Proxima Nova"/>
              <a:cs typeface="Proxima Nova"/>
              <a:sym typeface="Proxima Nova"/>
            </a:endParaRPr>
          </a:p>
        </p:txBody>
      </p:sp>
      <p:sp>
        <p:nvSpPr>
          <p:cNvPr id="666" name="Google Shape;666;p72"/>
          <p:cNvSpPr txBox="1"/>
          <p:nvPr/>
        </p:nvSpPr>
        <p:spPr>
          <a:xfrm>
            <a:off x="4358900" y="886325"/>
            <a:ext cx="4659900" cy="3051600"/>
          </a:xfrm>
          <a:prstGeom prst="rect">
            <a:avLst/>
          </a:prstGeom>
          <a:noFill/>
          <a:ln>
            <a:noFill/>
          </a:ln>
        </p:spPr>
        <p:txBody>
          <a:bodyPr spcFirstLastPara="1" wrap="square" lIns="68575" tIns="34275" rIns="68575" bIns="34275" anchor="t" anchorCtr="0">
            <a:noAutofit/>
          </a:bodyPr>
          <a:lstStyle/>
          <a:p>
            <a:pPr marL="457200" lvl="0" indent="-317500" algn="l" rtl="0">
              <a:lnSpc>
                <a:spcPct val="115000"/>
              </a:lnSpc>
              <a:spcBef>
                <a:spcPts val="0"/>
              </a:spcBef>
              <a:spcAft>
                <a:spcPts val="0"/>
              </a:spcAft>
              <a:buClr>
                <a:srgbClr val="1C4587"/>
              </a:buClr>
              <a:buSzPts val="1400"/>
              <a:buFont typeface="Roboto"/>
              <a:buChar char="✓"/>
            </a:pPr>
            <a:r>
              <a:rPr lang="en">
                <a:solidFill>
                  <a:srgbClr val="1C4587"/>
                </a:solidFill>
                <a:latin typeface="Roboto"/>
                <a:ea typeface="Roboto"/>
                <a:cs typeface="Roboto"/>
                <a:sym typeface="Roboto"/>
              </a:rPr>
              <a:t>Writing will not only take the form of essay exams or timed writing tasks. </a:t>
            </a:r>
            <a:endParaRPr>
              <a:solidFill>
                <a:srgbClr val="1C4587"/>
              </a:solidFill>
              <a:latin typeface="Roboto"/>
              <a:ea typeface="Roboto"/>
              <a:cs typeface="Roboto"/>
              <a:sym typeface="Roboto"/>
            </a:endParaRPr>
          </a:p>
          <a:p>
            <a:pPr marL="457200" lvl="0" indent="-317500" algn="l" rtl="0">
              <a:lnSpc>
                <a:spcPct val="115000"/>
              </a:lnSpc>
              <a:spcBef>
                <a:spcPts val="0"/>
              </a:spcBef>
              <a:spcAft>
                <a:spcPts val="0"/>
              </a:spcAft>
              <a:buClr>
                <a:srgbClr val="1C4587"/>
              </a:buClr>
              <a:buSzPts val="1400"/>
              <a:buFont typeface="Roboto"/>
              <a:buChar char="✓"/>
            </a:pPr>
            <a:r>
              <a:rPr lang="en">
                <a:solidFill>
                  <a:srgbClr val="1C4587"/>
                </a:solidFill>
                <a:latin typeface="Roboto"/>
                <a:ea typeface="Roboto"/>
                <a:cs typeface="Roboto"/>
                <a:sym typeface="Roboto"/>
              </a:rPr>
              <a:t>At least 75% of student performance will be assessed through various forms of  writing. </a:t>
            </a:r>
            <a:endParaRPr>
              <a:solidFill>
                <a:srgbClr val="1C4587"/>
              </a:solidFill>
              <a:latin typeface="Roboto"/>
              <a:ea typeface="Roboto"/>
              <a:cs typeface="Roboto"/>
              <a:sym typeface="Roboto"/>
            </a:endParaRPr>
          </a:p>
          <a:p>
            <a:pPr marL="457200" lvl="0" indent="-317500" algn="l" rtl="0">
              <a:lnSpc>
                <a:spcPct val="115000"/>
              </a:lnSpc>
              <a:spcBef>
                <a:spcPts val="0"/>
              </a:spcBef>
              <a:spcAft>
                <a:spcPts val="0"/>
              </a:spcAft>
              <a:buClr>
                <a:srgbClr val="1C4587"/>
              </a:buClr>
              <a:buSzPts val="1400"/>
              <a:buFont typeface="Roboto"/>
              <a:buChar char="✓"/>
            </a:pPr>
            <a:r>
              <a:rPr lang="en">
                <a:solidFill>
                  <a:srgbClr val="1C4587"/>
                </a:solidFill>
                <a:latin typeface="Roboto"/>
                <a:ea typeface="Roboto"/>
                <a:cs typeface="Roboto"/>
                <a:sym typeface="Roboto"/>
              </a:rPr>
              <a:t>Key terms will be integrated into how the course describes, scaffolds, and assesses writing: </a:t>
            </a:r>
            <a:endParaRPr>
              <a:solidFill>
                <a:srgbClr val="1C4587"/>
              </a:solidFill>
              <a:latin typeface="Roboto"/>
              <a:ea typeface="Roboto"/>
              <a:cs typeface="Roboto"/>
              <a:sym typeface="Roboto"/>
            </a:endParaRPr>
          </a:p>
          <a:p>
            <a:pPr marL="914400" lvl="1" indent="-317500" algn="l" rtl="0">
              <a:lnSpc>
                <a:spcPct val="115000"/>
              </a:lnSpc>
              <a:spcBef>
                <a:spcPts val="0"/>
              </a:spcBef>
              <a:spcAft>
                <a:spcPts val="0"/>
              </a:spcAft>
              <a:buClr>
                <a:srgbClr val="1C4587"/>
              </a:buClr>
              <a:buSzPts val="1400"/>
              <a:buFont typeface="Roboto"/>
              <a:buChar char="○"/>
            </a:pPr>
            <a:r>
              <a:rPr lang="en">
                <a:solidFill>
                  <a:srgbClr val="1C4587"/>
                </a:solidFill>
                <a:latin typeface="Roboto"/>
                <a:ea typeface="Roboto"/>
                <a:cs typeface="Roboto"/>
                <a:sym typeface="Roboto"/>
              </a:rPr>
              <a:t>Purpose</a:t>
            </a:r>
            <a:endParaRPr>
              <a:solidFill>
                <a:srgbClr val="1C4587"/>
              </a:solidFill>
              <a:latin typeface="Roboto"/>
              <a:ea typeface="Roboto"/>
              <a:cs typeface="Roboto"/>
              <a:sym typeface="Roboto"/>
            </a:endParaRPr>
          </a:p>
          <a:p>
            <a:pPr marL="914400" lvl="1" indent="-317500" algn="l" rtl="0">
              <a:lnSpc>
                <a:spcPct val="115000"/>
              </a:lnSpc>
              <a:spcBef>
                <a:spcPts val="0"/>
              </a:spcBef>
              <a:spcAft>
                <a:spcPts val="0"/>
              </a:spcAft>
              <a:buClr>
                <a:srgbClr val="1C4587"/>
              </a:buClr>
              <a:buSzPts val="1400"/>
              <a:buFont typeface="Roboto"/>
              <a:buChar char="○"/>
            </a:pPr>
            <a:r>
              <a:rPr lang="en">
                <a:solidFill>
                  <a:srgbClr val="1C4587"/>
                </a:solidFill>
                <a:latin typeface="Roboto"/>
                <a:ea typeface="Roboto"/>
                <a:cs typeface="Roboto"/>
                <a:sym typeface="Roboto"/>
              </a:rPr>
              <a:t>Context</a:t>
            </a:r>
            <a:endParaRPr>
              <a:solidFill>
                <a:srgbClr val="1C4587"/>
              </a:solidFill>
              <a:latin typeface="Roboto"/>
              <a:ea typeface="Roboto"/>
              <a:cs typeface="Roboto"/>
              <a:sym typeface="Roboto"/>
            </a:endParaRPr>
          </a:p>
          <a:p>
            <a:pPr marL="914400" lvl="1" indent="-317500" algn="l" rtl="0">
              <a:lnSpc>
                <a:spcPct val="115000"/>
              </a:lnSpc>
              <a:spcBef>
                <a:spcPts val="0"/>
              </a:spcBef>
              <a:spcAft>
                <a:spcPts val="0"/>
              </a:spcAft>
              <a:buClr>
                <a:srgbClr val="1C4587"/>
              </a:buClr>
              <a:buSzPts val="1400"/>
              <a:buFont typeface="Roboto"/>
              <a:buChar char="○"/>
            </a:pPr>
            <a:r>
              <a:rPr lang="en">
                <a:solidFill>
                  <a:srgbClr val="1C4587"/>
                </a:solidFill>
                <a:latin typeface="Roboto"/>
                <a:ea typeface="Roboto"/>
                <a:cs typeface="Roboto"/>
                <a:sym typeface="Roboto"/>
              </a:rPr>
              <a:t>Audience</a:t>
            </a:r>
            <a:endParaRPr>
              <a:solidFill>
                <a:srgbClr val="1C4587"/>
              </a:solidFill>
              <a:latin typeface="Roboto"/>
              <a:ea typeface="Roboto"/>
              <a:cs typeface="Roboto"/>
              <a:sym typeface="Roboto"/>
            </a:endParaRPr>
          </a:p>
          <a:p>
            <a:pPr marL="914400" lvl="1" indent="-317500" algn="l" rtl="0">
              <a:lnSpc>
                <a:spcPct val="115000"/>
              </a:lnSpc>
              <a:spcBef>
                <a:spcPts val="0"/>
              </a:spcBef>
              <a:spcAft>
                <a:spcPts val="0"/>
              </a:spcAft>
              <a:buClr>
                <a:srgbClr val="1C4587"/>
              </a:buClr>
              <a:buSzPts val="1400"/>
              <a:buFont typeface="Roboto"/>
              <a:buChar char="○"/>
            </a:pPr>
            <a:r>
              <a:rPr lang="en">
                <a:solidFill>
                  <a:srgbClr val="1C4587"/>
                </a:solidFill>
                <a:latin typeface="Roboto"/>
                <a:ea typeface="Roboto"/>
                <a:cs typeface="Roboto"/>
                <a:sym typeface="Roboto"/>
              </a:rPr>
              <a:t>Genre Conventions</a:t>
            </a:r>
            <a:endParaRPr>
              <a:solidFill>
                <a:srgbClr val="1C4587"/>
              </a:solidFill>
              <a:latin typeface="Roboto"/>
              <a:ea typeface="Roboto"/>
              <a:cs typeface="Roboto"/>
              <a:sym typeface="Roboto"/>
            </a:endParaRPr>
          </a:p>
          <a:p>
            <a:pPr marL="914400" lvl="1" indent="-317500" algn="l" rtl="0">
              <a:lnSpc>
                <a:spcPct val="115000"/>
              </a:lnSpc>
              <a:spcBef>
                <a:spcPts val="0"/>
              </a:spcBef>
              <a:spcAft>
                <a:spcPts val="0"/>
              </a:spcAft>
              <a:buClr>
                <a:srgbClr val="1C4587"/>
              </a:buClr>
              <a:buSzPts val="1400"/>
              <a:buFont typeface="Roboto"/>
              <a:buChar char="○"/>
            </a:pPr>
            <a:r>
              <a:rPr lang="en">
                <a:solidFill>
                  <a:srgbClr val="1C4587"/>
                </a:solidFill>
                <a:latin typeface="Roboto"/>
                <a:ea typeface="Roboto"/>
                <a:cs typeface="Roboto"/>
                <a:sym typeface="Roboto"/>
              </a:rPr>
              <a:t>Revision</a:t>
            </a:r>
            <a:endParaRPr>
              <a:solidFill>
                <a:srgbClr val="1C4587"/>
              </a:solidFill>
              <a:latin typeface="Roboto"/>
              <a:ea typeface="Roboto"/>
              <a:cs typeface="Roboto"/>
              <a:sym typeface="Roboto"/>
            </a:endParaRPr>
          </a:p>
          <a:p>
            <a:pPr marL="457200" lvl="0" indent="-317500" algn="l" rtl="0">
              <a:lnSpc>
                <a:spcPct val="115000"/>
              </a:lnSpc>
              <a:spcBef>
                <a:spcPts val="0"/>
              </a:spcBef>
              <a:spcAft>
                <a:spcPts val="0"/>
              </a:spcAft>
              <a:buClr>
                <a:srgbClr val="1C4587"/>
              </a:buClr>
              <a:buSzPts val="1400"/>
              <a:buFont typeface="Roboto"/>
              <a:buChar char="✓"/>
            </a:pPr>
            <a:r>
              <a:rPr lang="en">
                <a:solidFill>
                  <a:srgbClr val="1C4587"/>
                </a:solidFill>
                <a:latin typeface="Roboto"/>
                <a:ea typeface="Roboto"/>
                <a:cs typeface="Roboto"/>
                <a:sym typeface="Roboto"/>
              </a:rPr>
              <a:t>Signature Assignments (next slide)</a:t>
            </a:r>
            <a:endParaRPr>
              <a:solidFill>
                <a:srgbClr val="1C4587"/>
              </a:solidFill>
              <a:latin typeface="Roboto"/>
              <a:ea typeface="Roboto"/>
              <a:cs typeface="Roboto"/>
              <a:sym typeface="Roboto"/>
            </a:endParaRPr>
          </a:p>
          <a:p>
            <a:pPr marL="0" lvl="0" indent="0" algn="l" rtl="0">
              <a:lnSpc>
                <a:spcPct val="115000"/>
              </a:lnSpc>
              <a:spcBef>
                <a:spcPts val="0"/>
              </a:spcBef>
              <a:spcAft>
                <a:spcPts val="0"/>
              </a:spcAft>
              <a:buNone/>
            </a:pPr>
            <a:endParaRPr sz="1300">
              <a:solidFill>
                <a:srgbClr val="1C4587"/>
              </a:solidFill>
              <a:latin typeface="Roboto"/>
              <a:ea typeface="Roboto"/>
              <a:cs typeface="Roboto"/>
              <a:sym typeface="Roboto"/>
            </a:endParaRPr>
          </a:p>
        </p:txBody>
      </p:sp>
      <p:cxnSp>
        <p:nvCxnSpPr>
          <p:cNvPr id="667" name="Google Shape;667;p72"/>
          <p:cNvCxnSpPr/>
          <p:nvPr/>
        </p:nvCxnSpPr>
        <p:spPr>
          <a:xfrm>
            <a:off x="1272875" y="752500"/>
            <a:ext cx="8243100" cy="0"/>
          </a:xfrm>
          <a:prstGeom prst="straightConnector1">
            <a:avLst/>
          </a:prstGeom>
          <a:noFill/>
          <a:ln w="28575" cap="flat" cmpd="sng">
            <a:solidFill>
              <a:srgbClr val="378DBD"/>
            </a:solidFill>
            <a:prstDash val="solid"/>
            <a:round/>
            <a:headEnd type="none" w="med" len="med"/>
            <a:tailEnd type="none" w="med" len="med"/>
          </a:ln>
        </p:spPr>
      </p:cxnSp>
      <p:sp>
        <p:nvSpPr>
          <p:cNvPr id="668" name="Google Shape;668;p72"/>
          <p:cNvSpPr txBox="1"/>
          <p:nvPr/>
        </p:nvSpPr>
        <p:spPr>
          <a:xfrm>
            <a:off x="5098075" y="3991675"/>
            <a:ext cx="3756300" cy="761700"/>
          </a:xfrm>
          <a:prstGeom prst="rect">
            <a:avLst/>
          </a:prstGeom>
          <a:solidFill>
            <a:srgbClr val="F3F3F3"/>
          </a:solidFill>
          <a:ln w="19050" cap="flat" cmpd="sng">
            <a:solidFill>
              <a:srgbClr val="1C4587"/>
            </a:solidFill>
            <a:prstDash val="lgDash"/>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Roboto"/>
                <a:ea typeface="Roboto"/>
                <a:cs typeface="Roboto"/>
                <a:sym typeface="Roboto"/>
              </a:rPr>
              <a:t>Full statement of mission and policies:</a:t>
            </a:r>
            <a:endParaRPr sz="1700">
              <a:latin typeface="Roboto"/>
              <a:ea typeface="Roboto"/>
              <a:cs typeface="Roboto"/>
              <a:sym typeface="Roboto"/>
            </a:endParaRPr>
          </a:p>
          <a:p>
            <a:pPr marL="0" lvl="0" indent="0" algn="ctr" rtl="0">
              <a:spcBef>
                <a:spcPts val="0"/>
              </a:spcBef>
              <a:spcAft>
                <a:spcPts val="0"/>
              </a:spcAft>
              <a:buNone/>
            </a:pPr>
            <a:r>
              <a:rPr lang="en" sz="1700" u="sng">
                <a:solidFill>
                  <a:schemeClr val="hlink"/>
                </a:solidFill>
                <a:latin typeface="Roboto"/>
                <a:ea typeface="Roboto"/>
                <a:cs typeface="Roboto"/>
                <a:sym typeface="Roboto"/>
                <a:hlinkClick r:id="rId4"/>
              </a:rPr>
              <a:t>t.ly/WDA7</a:t>
            </a:r>
            <a:endParaRPr sz="1700">
              <a:latin typeface="Roboto"/>
              <a:ea typeface="Roboto"/>
              <a:cs typeface="Roboto"/>
              <a:sym typeface="Roboto"/>
            </a:endParaRPr>
          </a:p>
        </p:txBody>
      </p:sp>
      <p:pic>
        <p:nvPicPr>
          <p:cNvPr id="669" name="Google Shape;669;p72"/>
          <p:cNvPicPr preferRelativeResize="0"/>
          <p:nvPr/>
        </p:nvPicPr>
        <p:blipFill>
          <a:blip r:embed="rId5">
            <a:alphaModFix/>
          </a:blip>
          <a:stretch>
            <a:fillRect/>
          </a:stretch>
        </p:blipFill>
        <p:spPr>
          <a:xfrm>
            <a:off x="742500" y="1108700"/>
            <a:ext cx="2718575" cy="3303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p73"/>
          <p:cNvSpPr txBox="1">
            <a:spLocks noGrp="1"/>
          </p:cNvSpPr>
          <p:nvPr>
            <p:ph type="title"/>
          </p:nvPr>
        </p:nvSpPr>
        <p:spPr>
          <a:xfrm>
            <a:off x="326350" y="283350"/>
            <a:ext cx="2395200" cy="4576800"/>
          </a:xfrm>
          <a:prstGeom prst="rect">
            <a:avLst/>
          </a:prstGeom>
          <a:solidFill>
            <a:srgbClr val="1C4587"/>
          </a:solidFill>
        </p:spPr>
        <p:txBody>
          <a:bodyPr spcFirstLastPara="1" wrap="square" lIns="91425" tIns="91425" rIns="91425" bIns="91425" anchor="ctr" anchorCtr="0">
            <a:noAutofit/>
          </a:bodyPr>
          <a:lstStyle/>
          <a:p>
            <a:pPr marL="0" lvl="0" indent="0" algn="ctr" rtl="0">
              <a:spcBef>
                <a:spcPts val="0"/>
              </a:spcBef>
              <a:spcAft>
                <a:spcPts val="0"/>
              </a:spcAft>
              <a:buNone/>
            </a:pPr>
            <a:r>
              <a:rPr lang="en"/>
              <a:t>Writing Emphasis Signature Assignment Policy</a:t>
            </a:r>
            <a:endParaRPr/>
          </a:p>
        </p:txBody>
      </p:sp>
      <p:sp>
        <p:nvSpPr>
          <p:cNvPr id="675" name="Google Shape;675;p73"/>
          <p:cNvSpPr txBox="1">
            <a:spLocks noGrp="1"/>
          </p:cNvSpPr>
          <p:nvPr>
            <p:ph type="body" idx="1"/>
          </p:nvPr>
        </p:nvSpPr>
        <p:spPr>
          <a:xfrm>
            <a:off x="3374375" y="283350"/>
            <a:ext cx="2395200" cy="1702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400">
                <a:solidFill>
                  <a:srgbClr val="073763"/>
                </a:solidFill>
              </a:rPr>
              <a:t>Assignment directions articulate </a:t>
            </a:r>
            <a:r>
              <a:rPr lang="en" sz="1400" b="1">
                <a:solidFill>
                  <a:srgbClr val="073763"/>
                </a:solidFill>
              </a:rPr>
              <a:t>purpose</a:t>
            </a:r>
            <a:r>
              <a:rPr lang="en" sz="1400">
                <a:solidFill>
                  <a:srgbClr val="073763"/>
                </a:solidFill>
              </a:rPr>
              <a:t>, </a:t>
            </a:r>
            <a:r>
              <a:rPr lang="en" sz="1400" b="1">
                <a:solidFill>
                  <a:srgbClr val="073763"/>
                </a:solidFill>
              </a:rPr>
              <a:t>audience</a:t>
            </a:r>
            <a:r>
              <a:rPr lang="en" sz="1400">
                <a:solidFill>
                  <a:srgbClr val="073763"/>
                </a:solidFill>
              </a:rPr>
              <a:t>, </a:t>
            </a:r>
            <a:r>
              <a:rPr lang="en" sz="1400" b="1">
                <a:solidFill>
                  <a:srgbClr val="073763"/>
                </a:solidFill>
              </a:rPr>
              <a:t>context</a:t>
            </a:r>
            <a:r>
              <a:rPr lang="en" sz="1400">
                <a:solidFill>
                  <a:srgbClr val="073763"/>
                </a:solidFill>
              </a:rPr>
              <a:t>, and disciplinary </a:t>
            </a:r>
            <a:r>
              <a:rPr lang="en" sz="1400" b="1">
                <a:solidFill>
                  <a:srgbClr val="073763"/>
                </a:solidFill>
              </a:rPr>
              <a:t>genre</a:t>
            </a:r>
            <a:r>
              <a:rPr lang="en" sz="1400">
                <a:solidFill>
                  <a:srgbClr val="073763"/>
                </a:solidFill>
              </a:rPr>
              <a:t> </a:t>
            </a:r>
            <a:r>
              <a:rPr lang="en" sz="1400" b="1">
                <a:solidFill>
                  <a:srgbClr val="073763"/>
                </a:solidFill>
              </a:rPr>
              <a:t>conventions</a:t>
            </a:r>
            <a:r>
              <a:rPr lang="en" sz="1400">
                <a:solidFill>
                  <a:srgbClr val="073763"/>
                </a:solidFill>
              </a:rPr>
              <a:t>. </a:t>
            </a:r>
            <a:endParaRPr sz="1400">
              <a:solidFill>
                <a:srgbClr val="073763"/>
              </a:solidFill>
            </a:endParaRPr>
          </a:p>
        </p:txBody>
      </p:sp>
      <p:sp>
        <p:nvSpPr>
          <p:cNvPr id="676" name="Google Shape;676;p73"/>
          <p:cNvSpPr txBox="1">
            <a:spLocks noGrp="1"/>
          </p:cNvSpPr>
          <p:nvPr>
            <p:ph type="body" idx="2"/>
          </p:nvPr>
        </p:nvSpPr>
        <p:spPr>
          <a:xfrm>
            <a:off x="6422450" y="2925975"/>
            <a:ext cx="2395200" cy="1212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400">
                <a:solidFill>
                  <a:srgbClr val="073763"/>
                </a:solidFill>
              </a:rPr>
              <a:t>Signature assignments will prompt student writing to demonstrate GE outcomes to</a:t>
            </a:r>
            <a:r>
              <a:rPr lang="en" sz="1400"/>
              <a:t> </a:t>
            </a:r>
            <a:r>
              <a:rPr lang="en" sz="1400" u="sng">
                <a:solidFill>
                  <a:schemeClr val="hlink"/>
                </a:solidFill>
                <a:hlinkClick r:id="rId3"/>
              </a:rPr>
              <a:t>Communicate Effectively</a:t>
            </a:r>
            <a:r>
              <a:rPr lang="en" sz="1400"/>
              <a:t>.</a:t>
            </a:r>
            <a:endParaRPr sz="1400"/>
          </a:p>
        </p:txBody>
      </p:sp>
      <p:sp>
        <p:nvSpPr>
          <p:cNvPr id="677" name="Google Shape;677;p73"/>
          <p:cNvSpPr txBox="1">
            <a:spLocks noGrp="1"/>
          </p:cNvSpPr>
          <p:nvPr>
            <p:ph type="body" idx="3"/>
          </p:nvPr>
        </p:nvSpPr>
        <p:spPr>
          <a:xfrm>
            <a:off x="6422400" y="283350"/>
            <a:ext cx="2395200" cy="1702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400">
                <a:solidFill>
                  <a:srgbClr val="073763"/>
                </a:solidFill>
              </a:rPr>
              <a:t>Timely feedback given on signature assignments.</a:t>
            </a:r>
            <a:endParaRPr sz="1400">
              <a:solidFill>
                <a:srgbClr val="073763"/>
              </a:solidFill>
            </a:endParaRPr>
          </a:p>
        </p:txBody>
      </p:sp>
      <p:sp>
        <p:nvSpPr>
          <p:cNvPr id="678" name="Google Shape;678;p73"/>
          <p:cNvSpPr txBox="1">
            <a:spLocks noGrp="1"/>
          </p:cNvSpPr>
          <p:nvPr>
            <p:ph type="body" idx="4"/>
          </p:nvPr>
        </p:nvSpPr>
        <p:spPr>
          <a:xfrm>
            <a:off x="3374400" y="2925975"/>
            <a:ext cx="2395200" cy="170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rgbClr val="073763"/>
                </a:solidFill>
              </a:rPr>
              <a:t>Assessment will focus on purpose, audience, context, and genre conventions. </a:t>
            </a:r>
            <a:endParaRPr sz="1400">
              <a:solidFill>
                <a:srgbClr val="073763"/>
              </a:solidFill>
            </a:endParaRPr>
          </a:p>
          <a:p>
            <a:pPr marL="0" lvl="0" indent="0" algn="l" rtl="0">
              <a:spcBef>
                <a:spcPts val="1600"/>
              </a:spcBef>
              <a:spcAft>
                <a:spcPts val="0"/>
              </a:spcAft>
              <a:buNone/>
            </a:pPr>
            <a:r>
              <a:rPr lang="en" sz="1100">
                <a:solidFill>
                  <a:srgbClr val="073763"/>
                </a:solidFill>
                <a:latin typeface="Calibri"/>
                <a:ea typeface="Calibri"/>
                <a:cs typeface="Calibri"/>
                <a:sym typeface="Calibri"/>
              </a:rPr>
              <a:t>[Grammar, mechanics, and usage should be </a:t>
            </a:r>
            <a:r>
              <a:rPr lang="en" sz="1100" i="1">
                <a:solidFill>
                  <a:srgbClr val="073763"/>
                </a:solidFill>
                <a:latin typeface="Calibri"/>
                <a:ea typeface="Calibri"/>
                <a:cs typeface="Calibri"/>
                <a:sym typeface="Calibri"/>
              </a:rPr>
              <a:t>limited to no more than 10%</a:t>
            </a:r>
            <a:r>
              <a:rPr lang="en" sz="1100">
                <a:solidFill>
                  <a:srgbClr val="073763"/>
                </a:solidFill>
                <a:latin typeface="Calibri"/>
                <a:ea typeface="Calibri"/>
                <a:cs typeface="Calibri"/>
                <a:sym typeface="Calibri"/>
              </a:rPr>
              <a:t> of the assessed performance.]</a:t>
            </a:r>
            <a:endParaRPr>
              <a:solidFill>
                <a:srgbClr val="073763"/>
              </a:solidFill>
            </a:endParaRPr>
          </a:p>
          <a:p>
            <a:pPr marL="0" lvl="0" indent="0" algn="l" rtl="0">
              <a:spcBef>
                <a:spcPts val="0"/>
              </a:spcBef>
              <a:spcAft>
                <a:spcPts val="1600"/>
              </a:spcAft>
              <a:buNone/>
            </a:pPr>
            <a:endParaRPr/>
          </a:p>
        </p:txBody>
      </p:sp>
      <p:sp>
        <p:nvSpPr>
          <p:cNvPr id="679" name="Google Shape;679;p73"/>
          <p:cNvSpPr txBox="1"/>
          <p:nvPr/>
        </p:nvSpPr>
        <p:spPr>
          <a:xfrm>
            <a:off x="9100" y="4232100"/>
            <a:ext cx="3029700" cy="911400"/>
          </a:xfrm>
          <a:prstGeom prst="rect">
            <a:avLst/>
          </a:prstGeom>
          <a:solidFill>
            <a:srgbClr val="E06055"/>
          </a:solidFill>
          <a:ln w="19050" cap="flat" cmpd="sng">
            <a:solidFill>
              <a:srgbClr val="1C4587"/>
            </a:solidFill>
            <a:prstDash val="lgDash"/>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FFFFFF"/>
                </a:solidFill>
                <a:latin typeface="Roboto"/>
                <a:ea typeface="Roboto"/>
                <a:cs typeface="Roboto"/>
                <a:sym typeface="Roboto"/>
              </a:rPr>
              <a:t>Full statement of mission </a:t>
            </a:r>
            <a:endParaRPr b="1">
              <a:solidFill>
                <a:srgbClr val="FFFFFF"/>
              </a:solidFill>
              <a:latin typeface="Roboto"/>
              <a:ea typeface="Roboto"/>
              <a:cs typeface="Roboto"/>
              <a:sym typeface="Roboto"/>
            </a:endParaRPr>
          </a:p>
          <a:p>
            <a:pPr marL="0" lvl="0" indent="0" algn="ctr" rtl="0">
              <a:spcBef>
                <a:spcPts val="0"/>
              </a:spcBef>
              <a:spcAft>
                <a:spcPts val="0"/>
              </a:spcAft>
              <a:buNone/>
            </a:pPr>
            <a:r>
              <a:rPr lang="en" b="1">
                <a:solidFill>
                  <a:srgbClr val="FFFFFF"/>
                </a:solidFill>
                <a:latin typeface="Roboto"/>
                <a:ea typeface="Roboto"/>
                <a:cs typeface="Roboto"/>
                <a:sym typeface="Roboto"/>
              </a:rPr>
              <a:t>and policies:</a:t>
            </a:r>
            <a:r>
              <a:rPr lang="en" sz="1700" b="1">
                <a:solidFill>
                  <a:srgbClr val="FFFFFF"/>
                </a:solidFill>
                <a:latin typeface="Roboto"/>
                <a:ea typeface="Roboto"/>
                <a:cs typeface="Roboto"/>
                <a:sym typeface="Roboto"/>
              </a:rPr>
              <a:t> </a:t>
            </a:r>
            <a:endParaRPr sz="1700" b="1">
              <a:solidFill>
                <a:srgbClr val="FFFFFF"/>
              </a:solidFill>
              <a:latin typeface="Roboto"/>
              <a:ea typeface="Roboto"/>
              <a:cs typeface="Roboto"/>
              <a:sym typeface="Roboto"/>
            </a:endParaRPr>
          </a:p>
          <a:p>
            <a:pPr marL="0" lvl="0" indent="0" algn="ctr" rtl="0">
              <a:spcBef>
                <a:spcPts val="0"/>
              </a:spcBef>
              <a:spcAft>
                <a:spcPts val="0"/>
              </a:spcAft>
              <a:buNone/>
            </a:pPr>
            <a:r>
              <a:rPr lang="en" sz="1700" b="1" u="sng">
                <a:solidFill>
                  <a:srgbClr val="FFFFFF"/>
                </a:solidFill>
                <a:latin typeface="Roboto"/>
                <a:ea typeface="Roboto"/>
                <a:cs typeface="Roboto"/>
                <a:sym typeface="Roboto"/>
                <a:hlinkClick r:id="rId4"/>
              </a:rPr>
              <a:t>t.ly/WDA7</a:t>
            </a:r>
            <a:endParaRPr sz="1700" b="1">
              <a:solidFill>
                <a:srgbClr val="FFFFFF"/>
              </a:solidFill>
              <a:latin typeface="Roboto"/>
              <a:ea typeface="Roboto"/>
              <a:cs typeface="Roboto"/>
              <a:sym typeface="Roboto"/>
            </a:endParaRPr>
          </a:p>
        </p:txBody>
      </p:sp>
      <p:pic>
        <p:nvPicPr>
          <p:cNvPr id="680" name="Google Shape;680;p73"/>
          <p:cNvPicPr preferRelativeResize="0"/>
          <p:nvPr/>
        </p:nvPicPr>
        <p:blipFill>
          <a:blip r:embed="rId5">
            <a:alphaModFix/>
          </a:blip>
          <a:stretch>
            <a:fillRect/>
          </a:stretch>
        </p:blipFill>
        <p:spPr>
          <a:xfrm>
            <a:off x="893700" y="283350"/>
            <a:ext cx="1092724" cy="14141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graphicFrame>
        <p:nvGraphicFramePr>
          <p:cNvPr id="685" name="Google Shape;685;p74"/>
          <p:cNvGraphicFramePr/>
          <p:nvPr/>
        </p:nvGraphicFramePr>
        <p:xfrm>
          <a:off x="779213" y="246900"/>
          <a:ext cx="8232775" cy="4768875"/>
        </p:xfrm>
        <a:graphic>
          <a:graphicData uri="http://schemas.openxmlformats.org/drawingml/2006/table">
            <a:tbl>
              <a:tblPr>
                <a:noFill/>
                <a:tableStyleId>{88F2993F-4C07-4C34-AD45-01A260F53CC7}</a:tableStyleId>
              </a:tblPr>
              <a:tblGrid>
                <a:gridCol w="2448700">
                  <a:extLst>
                    <a:ext uri="{9D8B030D-6E8A-4147-A177-3AD203B41FA5}">
                      <a16:colId xmlns:a16="http://schemas.microsoft.com/office/drawing/2014/main" val="20000"/>
                    </a:ext>
                  </a:extLst>
                </a:gridCol>
                <a:gridCol w="5784075">
                  <a:extLst>
                    <a:ext uri="{9D8B030D-6E8A-4147-A177-3AD203B41FA5}">
                      <a16:colId xmlns:a16="http://schemas.microsoft.com/office/drawing/2014/main" val="20001"/>
                    </a:ext>
                  </a:extLst>
                </a:gridCol>
              </a:tblGrid>
              <a:tr h="720600">
                <a:tc>
                  <a:txBody>
                    <a:bodyPr/>
                    <a:lstStyle/>
                    <a:p>
                      <a:pPr marL="0" lvl="0" indent="0" algn="l" rtl="0">
                        <a:lnSpc>
                          <a:spcPct val="115000"/>
                        </a:lnSpc>
                        <a:spcBef>
                          <a:spcPts val="0"/>
                        </a:spcBef>
                        <a:spcAft>
                          <a:spcPts val="0"/>
                        </a:spcAft>
                        <a:buNone/>
                      </a:pPr>
                      <a:r>
                        <a:rPr lang="en" sz="1500" b="1">
                          <a:latin typeface="Calibri"/>
                          <a:ea typeface="Calibri"/>
                          <a:cs typeface="Calibri"/>
                          <a:sym typeface="Calibri"/>
                        </a:rPr>
                        <a:t>GE Written Communication Learning Outcomes</a:t>
                      </a:r>
                      <a:endParaRPr sz="1500" b="1">
                        <a:latin typeface="Calibri"/>
                        <a:ea typeface="Calibri"/>
                        <a:cs typeface="Calibri"/>
                        <a:sym typeface="Calibri"/>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7B7B7"/>
                    </a:solidFill>
                  </a:tcPr>
                </a:tc>
                <a:tc>
                  <a:txBody>
                    <a:bodyPr/>
                    <a:lstStyle/>
                    <a:p>
                      <a:pPr marL="0" lvl="0" indent="0" algn="l" rtl="0">
                        <a:lnSpc>
                          <a:spcPct val="115000"/>
                        </a:lnSpc>
                        <a:spcBef>
                          <a:spcPts val="0"/>
                        </a:spcBef>
                        <a:spcAft>
                          <a:spcPts val="0"/>
                        </a:spcAft>
                        <a:buNone/>
                      </a:pPr>
                      <a:r>
                        <a:rPr lang="en" sz="1500" b="1">
                          <a:latin typeface="Calibri"/>
                          <a:ea typeface="Calibri"/>
                          <a:cs typeface="Calibri"/>
                          <a:sym typeface="Calibri"/>
                        </a:rPr>
                        <a:t>GE courses accomplish UA’s Written Communication learning outcomes in assignments that prompt students to:</a:t>
                      </a:r>
                      <a:endParaRPr sz="1500" b="1">
                        <a:latin typeface="Calibri"/>
                        <a:ea typeface="Calibri"/>
                        <a:cs typeface="Calibri"/>
                        <a:sym typeface="Calibri"/>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7B7B7"/>
                    </a:solidFill>
                  </a:tcPr>
                </a:tc>
                <a:extLst>
                  <a:ext uri="{0D108BD9-81ED-4DB2-BD59-A6C34878D82A}">
                    <a16:rowId xmlns:a16="http://schemas.microsoft.com/office/drawing/2014/main" val="10000"/>
                  </a:ext>
                </a:extLst>
              </a:tr>
              <a:tr h="1434575">
                <a:tc>
                  <a:txBody>
                    <a:bodyPr/>
                    <a:lstStyle/>
                    <a:p>
                      <a:pPr marL="0" lvl="0" indent="0" algn="l" rtl="0">
                        <a:lnSpc>
                          <a:spcPct val="115000"/>
                        </a:lnSpc>
                        <a:spcBef>
                          <a:spcPts val="0"/>
                        </a:spcBef>
                        <a:spcAft>
                          <a:spcPts val="0"/>
                        </a:spcAft>
                        <a:buNone/>
                      </a:pPr>
                      <a:r>
                        <a:rPr lang="en" sz="1500">
                          <a:latin typeface="Calibri"/>
                          <a:ea typeface="Calibri"/>
                          <a:cs typeface="Calibri"/>
                          <a:sym typeface="Calibri"/>
                        </a:rPr>
                        <a:t>Interpret and clearly present information in varied formats, including graphs, charts, and multimedia projects.</a:t>
                      </a:r>
                      <a:endParaRPr sz="1500">
                        <a:latin typeface="Calibri"/>
                        <a:ea typeface="Calibri"/>
                        <a:cs typeface="Calibri"/>
                        <a:sym typeface="Calibri"/>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57200" lvl="0" indent="-317500" algn="l" rtl="0">
                        <a:lnSpc>
                          <a:spcPct val="115000"/>
                        </a:lnSpc>
                        <a:spcBef>
                          <a:spcPts val="0"/>
                        </a:spcBef>
                        <a:spcAft>
                          <a:spcPts val="0"/>
                        </a:spcAft>
                        <a:buSzPts val="1400"/>
                        <a:buFont typeface="Calibri"/>
                        <a:buChar char="➔"/>
                      </a:pPr>
                      <a:r>
                        <a:rPr lang="en" b="1">
                          <a:latin typeface="Calibri"/>
                          <a:ea typeface="Calibri"/>
                          <a:cs typeface="Calibri"/>
                          <a:sym typeface="Calibri"/>
                        </a:rPr>
                        <a:t>Interpret Information</a:t>
                      </a:r>
                      <a:r>
                        <a:rPr lang="en">
                          <a:latin typeface="Calibri"/>
                          <a:ea typeface="Calibri"/>
                          <a:cs typeface="Calibri"/>
                          <a:sym typeface="Calibri"/>
                        </a:rPr>
                        <a:t>. Compose texts that rhetorically and ethically contextualize, analyze, and synthesize diverse and complex information.</a:t>
                      </a:r>
                      <a:endParaRPr>
                        <a:latin typeface="Calibri"/>
                        <a:ea typeface="Calibri"/>
                        <a:cs typeface="Calibri"/>
                        <a:sym typeface="Calibri"/>
                      </a:endParaRPr>
                    </a:p>
                    <a:p>
                      <a:pPr marL="457200" lvl="0" indent="-317500" algn="l" rtl="0">
                        <a:lnSpc>
                          <a:spcPct val="115000"/>
                        </a:lnSpc>
                        <a:spcBef>
                          <a:spcPts val="0"/>
                        </a:spcBef>
                        <a:spcAft>
                          <a:spcPts val="0"/>
                        </a:spcAft>
                        <a:buSzPts val="1400"/>
                        <a:buFont typeface="Calibri"/>
                        <a:buChar char="➔"/>
                      </a:pPr>
                      <a:r>
                        <a:rPr lang="en" b="1">
                          <a:latin typeface="Calibri"/>
                          <a:ea typeface="Calibri"/>
                          <a:cs typeface="Calibri"/>
                          <a:sym typeface="Calibri"/>
                        </a:rPr>
                        <a:t>Present Information</a:t>
                      </a:r>
                      <a:r>
                        <a:rPr lang="en">
                          <a:latin typeface="Calibri"/>
                          <a:ea typeface="Calibri"/>
                          <a:cs typeface="Calibri"/>
                          <a:sym typeface="Calibri"/>
                        </a:rPr>
                        <a:t>. Compose texts that integrate credible, accurate, and relevant sources or evidence appropriate for the discipline to develop sufficient and compelling support of the text’s controlling ideas.</a:t>
                      </a:r>
                      <a:endParaRPr>
                        <a:latin typeface="Calibri"/>
                        <a:ea typeface="Calibri"/>
                        <a:cs typeface="Calibri"/>
                        <a:sym typeface="Calibri"/>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555925">
                <a:tc>
                  <a:txBody>
                    <a:bodyPr/>
                    <a:lstStyle/>
                    <a:p>
                      <a:pPr marL="0" lvl="0" indent="0" algn="l" rtl="0">
                        <a:lnSpc>
                          <a:spcPct val="115000"/>
                        </a:lnSpc>
                        <a:spcBef>
                          <a:spcPts val="0"/>
                        </a:spcBef>
                        <a:spcAft>
                          <a:spcPts val="0"/>
                        </a:spcAft>
                        <a:buNone/>
                      </a:pPr>
                      <a:r>
                        <a:rPr lang="en" sz="1500">
                          <a:latin typeface="Calibri"/>
                          <a:ea typeface="Calibri"/>
                          <a:cs typeface="Calibri"/>
                          <a:sym typeface="Calibri"/>
                        </a:rPr>
                        <a:t>Compose correct and clear written material in multiple formats such as research logs, researched reports, exam answers, and reflective essays.</a:t>
                      </a:r>
                      <a:endParaRPr sz="1500">
                        <a:latin typeface="Calibri"/>
                        <a:ea typeface="Calibri"/>
                        <a:cs typeface="Calibri"/>
                        <a:sym typeface="Calibri"/>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57200" lvl="0" indent="-317500" algn="l" rtl="0">
                        <a:lnSpc>
                          <a:spcPct val="115000"/>
                        </a:lnSpc>
                        <a:spcBef>
                          <a:spcPts val="0"/>
                        </a:spcBef>
                        <a:spcAft>
                          <a:spcPts val="0"/>
                        </a:spcAft>
                        <a:buSzPts val="1400"/>
                        <a:buFont typeface="Calibri"/>
                        <a:buChar char="➔"/>
                      </a:pPr>
                      <a:r>
                        <a:rPr lang="en" b="1">
                          <a:latin typeface="Calibri"/>
                          <a:ea typeface="Calibri"/>
                          <a:cs typeface="Calibri"/>
                          <a:sym typeface="Calibri"/>
                        </a:rPr>
                        <a:t>Write for Varying Purposes</a:t>
                      </a:r>
                      <a:r>
                        <a:rPr lang="en">
                          <a:latin typeface="Calibri"/>
                          <a:ea typeface="Calibri"/>
                          <a:cs typeface="Calibri"/>
                          <a:sym typeface="Calibri"/>
                        </a:rPr>
                        <a:t>. Compose texts following disciplinary formats and genres, with an evident purpose, intended audience, and in response to assigned tasks.</a:t>
                      </a:r>
                      <a:endParaRPr>
                        <a:latin typeface="Calibri"/>
                        <a:ea typeface="Calibri"/>
                        <a:cs typeface="Calibri"/>
                        <a:sym typeface="Calibri"/>
                      </a:endParaRPr>
                    </a:p>
                    <a:p>
                      <a:pPr marL="457200" lvl="0" indent="-317500" algn="l" rtl="0">
                        <a:lnSpc>
                          <a:spcPct val="115000"/>
                        </a:lnSpc>
                        <a:spcBef>
                          <a:spcPts val="0"/>
                        </a:spcBef>
                        <a:spcAft>
                          <a:spcPts val="0"/>
                        </a:spcAft>
                        <a:buSzPts val="1400"/>
                        <a:buFont typeface="Calibri"/>
                        <a:buChar char="➔"/>
                      </a:pPr>
                      <a:r>
                        <a:rPr lang="en" b="1">
                          <a:latin typeface="Calibri"/>
                          <a:ea typeface="Calibri"/>
                          <a:cs typeface="Calibri"/>
                          <a:sym typeface="Calibri"/>
                        </a:rPr>
                        <a:t>Genre &amp; Disciplinary Conventions</a:t>
                      </a:r>
                      <a:r>
                        <a:rPr lang="en">
                          <a:latin typeface="Calibri"/>
                          <a:ea typeface="Calibri"/>
                          <a:cs typeface="Calibri"/>
                          <a:sym typeface="Calibri"/>
                        </a:rPr>
                        <a:t>. Compose texts that execute effective disciplinary and genre conventions of organization, design, style, syntax, mechanics, and citation format.</a:t>
                      </a:r>
                      <a:endParaRPr>
                        <a:latin typeface="Calibri"/>
                        <a:ea typeface="Calibri"/>
                        <a:cs typeface="Calibri"/>
                        <a:sym typeface="Calibri"/>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057775">
                <a:tc>
                  <a:txBody>
                    <a:bodyPr/>
                    <a:lstStyle/>
                    <a:p>
                      <a:pPr marL="0" lvl="0" indent="0" algn="l" rtl="0">
                        <a:lnSpc>
                          <a:spcPct val="115000"/>
                        </a:lnSpc>
                        <a:spcBef>
                          <a:spcPts val="0"/>
                        </a:spcBef>
                        <a:spcAft>
                          <a:spcPts val="0"/>
                        </a:spcAft>
                        <a:buNone/>
                      </a:pPr>
                      <a:r>
                        <a:rPr lang="en" sz="1500">
                          <a:latin typeface="Calibri"/>
                          <a:ea typeface="Calibri"/>
                          <a:cs typeface="Calibri"/>
                          <a:sym typeface="Calibri"/>
                        </a:rPr>
                        <a:t>Improve written and visual documents in response to feedback.</a:t>
                      </a:r>
                      <a:endParaRPr sz="1500">
                        <a:latin typeface="Calibri"/>
                        <a:ea typeface="Calibri"/>
                        <a:cs typeface="Calibri"/>
                        <a:sym typeface="Calibri"/>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57200" lvl="0" indent="-317500" algn="l" rtl="0">
                        <a:lnSpc>
                          <a:spcPct val="115000"/>
                        </a:lnSpc>
                        <a:spcBef>
                          <a:spcPts val="0"/>
                        </a:spcBef>
                        <a:spcAft>
                          <a:spcPts val="0"/>
                        </a:spcAft>
                        <a:buSzPts val="1400"/>
                        <a:buFont typeface="Calibri"/>
                        <a:buChar char="➔"/>
                      </a:pPr>
                      <a:r>
                        <a:rPr lang="en" b="1">
                          <a:latin typeface="Calibri"/>
                          <a:ea typeface="Calibri"/>
                          <a:cs typeface="Calibri"/>
                          <a:sym typeface="Calibri"/>
                        </a:rPr>
                        <a:t>Scaffold Writing Process</a:t>
                      </a:r>
                      <a:r>
                        <a:rPr lang="en">
                          <a:latin typeface="Calibri"/>
                          <a:ea typeface="Calibri"/>
                          <a:cs typeface="Calibri"/>
                          <a:sym typeface="Calibri"/>
                        </a:rPr>
                        <a:t>. Reflect on one’s writing process, describing writing habits and self-assessing to activate metacognition.</a:t>
                      </a:r>
                      <a:endParaRPr>
                        <a:latin typeface="Calibri"/>
                        <a:ea typeface="Calibri"/>
                        <a:cs typeface="Calibri"/>
                        <a:sym typeface="Calibri"/>
                      </a:endParaRPr>
                    </a:p>
                    <a:p>
                      <a:pPr marL="457200" lvl="0" indent="-317500" algn="l" rtl="0">
                        <a:lnSpc>
                          <a:spcPct val="115000"/>
                        </a:lnSpc>
                        <a:spcBef>
                          <a:spcPts val="0"/>
                        </a:spcBef>
                        <a:spcAft>
                          <a:spcPts val="0"/>
                        </a:spcAft>
                        <a:buSzPts val="1400"/>
                        <a:buFont typeface="Calibri"/>
                        <a:buChar char="➔"/>
                      </a:pPr>
                      <a:r>
                        <a:rPr lang="en" b="1">
                          <a:latin typeface="Calibri"/>
                          <a:ea typeface="Calibri"/>
                          <a:cs typeface="Calibri"/>
                          <a:sym typeface="Calibri"/>
                        </a:rPr>
                        <a:t>Revise</a:t>
                      </a:r>
                      <a:r>
                        <a:rPr lang="en">
                          <a:latin typeface="Calibri"/>
                          <a:ea typeface="Calibri"/>
                          <a:cs typeface="Calibri"/>
                          <a:sym typeface="Calibri"/>
                        </a:rPr>
                        <a:t>. Revise texts in response to instructor and peer feedback.</a:t>
                      </a:r>
                      <a:endParaRPr>
                        <a:latin typeface="Calibri"/>
                        <a:ea typeface="Calibri"/>
                        <a:cs typeface="Calibri"/>
                        <a:sym typeface="Calibri"/>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686" name="Google Shape;686;p74"/>
          <p:cNvSpPr txBox="1"/>
          <p:nvPr/>
        </p:nvSpPr>
        <p:spPr>
          <a:xfrm>
            <a:off x="157625" y="85200"/>
            <a:ext cx="621600" cy="497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100" b="1">
                <a:solidFill>
                  <a:srgbClr val="1C4587"/>
                </a:solidFill>
                <a:latin typeface="Shadows Into Light Two"/>
                <a:ea typeface="Shadows Into Light Two"/>
                <a:cs typeface="Shadows Into Light Two"/>
                <a:sym typeface="Shadows Into Light Two"/>
              </a:rPr>
              <a:t>A</a:t>
            </a:r>
            <a:endParaRPr sz="3100" b="1">
              <a:solidFill>
                <a:srgbClr val="1C4587"/>
              </a:solidFill>
              <a:latin typeface="Shadows Into Light Two"/>
              <a:ea typeface="Shadows Into Light Two"/>
              <a:cs typeface="Shadows Into Light Two"/>
              <a:sym typeface="Shadows Into Light Two"/>
            </a:endParaRPr>
          </a:p>
          <a:p>
            <a:pPr marL="0" lvl="0" indent="0" algn="l" rtl="0">
              <a:spcBef>
                <a:spcPts val="0"/>
              </a:spcBef>
              <a:spcAft>
                <a:spcPts val="0"/>
              </a:spcAft>
              <a:buNone/>
            </a:pPr>
            <a:r>
              <a:rPr lang="en" sz="3100" b="1">
                <a:solidFill>
                  <a:srgbClr val="1C4587"/>
                </a:solidFill>
                <a:latin typeface="Shadows Into Light Two"/>
                <a:ea typeface="Shadows Into Light Two"/>
                <a:cs typeface="Shadows Into Light Two"/>
                <a:sym typeface="Shadows Into Light Two"/>
              </a:rPr>
              <a:t>S</a:t>
            </a:r>
            <a:endParaRPr sz="3100" b="1">
              <a:solidFill>
                <a:srgbClr val="1C4587"/>
              </a:solidFill>
              <a:latin typeface="Shadows Into Light Two"/>
              <a:ea typeface="Shadows Into Light Two"/>
              <a:cs typeface="Shadows Into Light Two"/>
              <a:sym typeface="Shadows Into Light Two"/>
            </a:endParaRPr>
          </a:p>
          <a:p>
            <a:pPr marL="0" lvl="0" indent="0" algn="l" rtl="0">
              <a:spcBef>
                <a:spcPts val="0"/>
              </a:spcBef>
              <a:spcAft>
                <a:spcPts val="0"/>
              </a:spcAft>
              <a:buNone/>
            </a:pPr>
            <a:r>
              <a:rPr lang="en" sz="3100" b="1">
                <a:solidFill>
                  <a:srgbClr val="1C4587"/>
                </a:solidFill>
                <a:latin typeface="Shadows Into Light Two"/>
                <a:ea typeface="Shadows Into Light Two"/>
                <a:cs typeface="Shadows Into Light Two"/>
                <a:sym typeface="Shadows Into Light Two"/>
              </a:rPr>
              <a:t>S</a:t>
            </a:r>
            <a:endParaRPr sz="3100" b="1">
              <a:solidFill>
                <a:srgbClr val="1C4587"/>
              </a:solidFill>
              <a:latin typeface="Shadows Into Light Two"/>
              <a:ea typeface="Shadows Into Light Two"/>
              <a:cs typeface="Shadows Into Light Two"/>
              <a:sym typeface="Shadows Into Light Two"/>
            </a:endParaRPr>
          </a:p>
          <a:p>
            <a:pPr marL="0" lvl="0" indent="0" algn="l" rtl="0">
              <a:spcBef>
                <a:spcPts val="0"/>
              </a:spcBef>
              <a:spcAft>
                <a:spcPts val="0"/>
              </a:spcAft>
              <a:buNone/>
            </a:pPr>
            <a:r>
              <a:rPr lang="en" sz="3100" b="1">
                <a:solidFill>
                  <a:srgbClr val="1C4587"/>
                </a:solidFill>
                <a:latin typeface="Shadows Into Light Two"/>
                <a:ea typeface="Shadows Into Light Two"/>
                <a:cs typeface="Shadows Into Light Two"/>
                <a:sym typeface="Shadows Into Light Two"/>
              </a:rPr>
              <a:t>E</a:t>
            </a:r>
            <a:endParaRPr sz="3100" b="1">
              <a:solidFill>
                <a:srgbClr val="1C4587"/>
              </a:solidFill>
              <a:latin typeface="Shadows Into Light Two"/>
              <a:ea typeface="Shadows Into Light Two"/>
              <a:cs typeface="Shadows Into Light Two"/>
              <a:sym typeface="Shadows Into Light Two"/>
            </a:endParaRPr>
          </a:p>
          <a:p>
            <a:pPr marL="0" lvl="0" indent="0" algn="l" rtl="0">
              <a:spcBef>
                <a:spcPts val="0"/>
              </a:spcBef>
              <a:spcAft>
                <a:spcPts val="0"/>
              </a:spcAft>
              <a:buNone/>
            </a:pPr>
            <a:r>
              <a:rPr lang="en" sz="3100" b="1">
                <a:solidFill>
                  <a:srgbClr val="1C4587"/>
                </a:solidFill>
                <a:latin typeface="Shadows Into Light Two"/>
                <a:ea typeface="Shadows Into Light Two"/>
                <a:cs typeface="Shadows Into Light Two"/>
                <a:sym typeface="Shadows Into Light Two"/>
              </a:rPr>
              <a:t>S</a:t>
            </a:r>
            <a:endParaRPr sz="3100" b="1">
              <a:solidFill>
                <a:srgbClr val="1C4587"/>
              </a:solidFill>
              <a:latin typeface="Shadows Into Light Two"/>
              <a:ea typeface="Shadows Into Light Two"/>
              <a:cs typeface="Shadows Into Light Two"/>
              <a:sym typeface="Shadows Into Light Two"/>
            </a:endParaRPr>
          </a:p>
          <a:p>
            <a:pPr marL="0" lvl="0" indent="0" algn="l" rtl="0">
              <a:spcBef>
                <a:spcPts val="0"/>
              </a:spcBef>
              <a:spcAft>
                <a:spcPts val="0"/>
              </a:spcAft>
              <a:buNone/>
            </a:pPr>
            <a:r>
              <a:rPr lang="en" sz="3100" b="1">
                <a:solidFill>
                  <a:srgbClr val="1C4587"/>
                </a:solidFill>
                <a:latin typeface="Shadows Into Light Two"/>
                <a:ea typeface="Shadows Into Light Two"/>
                <a:cs typeface="Shadows Into Light Two"/>
                <a:sym typeface="Shadows Into Light Two"/>
              </a:rPr>
              <a:t>S</a:t>
            </a:r>
            <a:endParaRPr sz="3100" b="1">
              <a:solidFill>
                <a:srgbClr val="1C4587"/>
              </a:solidFill>
              <a:latin typeface="Shadows Into Light Two"/>
              <a:ea typeface="Shadows Into Light Two"/>
              <a:cs typeface="Shadows Into Light Two"/>
              <a:sym typeface="Shadows Into Light Two"/>
            </a:endParaRPr>
          </a:p>
          <a:p>
            <a:pPr marL="0" lvl="0" indent="0" algn="l" rtl="0">
              <a:spcBef>
                <a:spcPts val="0"/>
              </a:spcBef>
              <a:spcAft>
                <a:spcPts val="0"/>
              </a:spcAft>
              <a:buNone/>
            </a:pPr>
            <a:r>
              <a:rPr lang="en" sz="3100" b="1">
                <a:solidFill>
                  <a:srgbClr val="1C4587"/>
                </a:solidFill>
                <a:latin typeface="Shadows Into Light Two"/>
                <a:ea typeface="Shadows Into Light Two"/>
                <a:cs typeface="Shadows Into Light Two"/>
                <a:sym typeface="Shadows Into Light Two"/>
              </a:rPr>
              <a:t>M</a:t>
            </a:r>
            <a:endParaRPr sz="3100" b="1">
              <a:solidFill>
                <a:srgbClr val="1C4587"/>
              </a:solidFill>
              <a:latin typeface="Shadows Into Light Two"/>
              <a:ea typeface="Shadows Into Light Two"/>
              <a:cs typeface="Shadows Into Light Two"/>
              <a:sym typeface="Shadows Into Light Two"/>
            </a:endParaRPr>
          </a:p>
          <a:p>
            <a:pPr marL="0" lvl="0" indent="0" algn="l" rtl="0">
              <a:spcBef>
                <a:spcPts val="0"/>
              </a:spcBef>
              <a:spcAft>
                <a:spcPts val="0"/>
              </a:spcAft>
              <a:buNone/>
            </a:pPr>
            <a:r>
              <a:rPr lang="en" sz="3100" b="1">
                <a:solidFill>
                  <a:srgbClr val="1C4587"/>
                </a:solidFill>
                <a:latin typeface="Shadows Into Light Two"/>
                <a:ea typeface="Shadows Into Light Two"/>
                <a:cs typeface="Shadows Into Light Two"/>
                <a:sym typeface="Shadows Into Light Two"/>
              </a:rPr>
              <a:t>E</a:t>
            </a:r>
            <a:endParaRPr sz="3100" b="1">
              <a:solidFill>
                <a:srgbClr val="1C4587"/>
              </a:solidFill>
              <a:latin typeface="Shadows Into Light Two"/>
              <a:ea typeface="Shadows Into Light Two"/>
              <a:cs typeface="Shadows Into Light Two"/>
              <a:sym typeface="Shadows Into Light Two"/>
            </a:endParaRPr>
          </a:p>
          <a:p>
            <a:pPr marL="0" lvl="0" indent="0" algn="l" rtl="0">
              <a:spcBef>
                <a:spcPts val="0"/>
              </a:spcBef>
              <a:spcAft>
                <a:spcPts val="0"/>
              </a:spcAft>
              <a:buNone/>
            </a:pPr>
            <a:r>
              <a:rPr lang="en" sz="3100" b="1">
                <a:solidFill>
                  <a:srgbClr val="1C4587"/>
                </a:solidFill>
                <a:latin typeface="Shadows Into Light Two"/>
                <a:ea typeface="Shadows Into Light Two"/>
                <a:cs typeface="Shadows Into Light Two"/>
                <a:sym typeface="Shadows Into Light Two"/>
              </a:rPr>
              <a:t>N</a:t>
            </a:r>
            <a:br>
              <a:rPr lang="en" sz="3100" b="1">
                <a:solidFill>
                  <a:srgbClr val="1C4587"/>
                </a:solidFill>
                <a:latin typeface="Shadows Into Light Two"/>
                <a:ea typeface="Shadows Into Light Two"/>
                <a:cs typeface="Shadows Into Light Two"/>
                <a:sym typeface="Shadows Into Light Two"/>
              </a:rPr>
            </a:br>
            <a:r>
              <a:rPr lang="en" sz="3100" b="1">
                <a:solidFill>
                  <a:srgbClr val="1C4587"/>
                </a:solidFill>
                <a:latin typeface="Shadows Into Light Two"/>
                <a:ea typeface="Shadows Into Light Two"/>
                <a:cs typeface="Shadows Into Light Two"/>
                <a:sym typeface="Shadows Into Light Two"/>
              </a:rPr>
              <a:t>T</a:t>
            </a:r>
            <a:endParaRPr sz="3100" b="1">
              <a:solidFill>
                <a:srgbClr val="1C4587"/>
              </a:solidFill>
              <a:latin typeface="Shadows Into Light Two"/>
              <a:ea typeface="Shadows Into Light Two"/>
              <a:cs typeface="Shadows Into Light Two"/>
              <a:sym typeface="Shadows Into Light Tw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pic>
        <p:nvPicPr>
          <p:cNvPr id="691" name="Google Shape;691;p75"/>
          <p:cNvPicPr preferRelativeResize="0"/>
          <p:nvPr/>
        </p:nvPicPr>
        <p:blipFill>
          <a:blip r:embed="rId3">
            <a:alphaModFix/>
          </a:blip>
          <a:stretch>
            <a:fillRect/>
          </a:stretch>
        </p:blipFill>
        <p:spPr>
          <a:xfrm>
            <a:off x="76200" y="-76200"/>
            <a:ext cx="1092724" cy="1414100"/>
          </a:xfrm>
          <a:prstGeom prst="rect">
            <a:avLst/>
          </a:prstGeom>
          <a:noFill/>
          <a:ln>
            <a:noFill/>
          </a:ln>
        </p:spPr>
      </p:pic>
      <p:sp>
        <p:nvSpPr>
          <p:cNvPr id="692" name="Google Shape;692;p75"/>
          <p:cNvSpPr txBox="1">
            <a:spLocks noGrp="1"/>
          </p:cNvSpPr>
          <p:nvPr>
            <p:ph type="ctrTitle" idx="4294967295"/>
          </p:nvPr>
        </p:nvSpPr>
        <p:spPr>
          <a:xfrm>
            <a:off x="1168925" y="374127"/>
            <a:ext cx="7772400" cy="700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3000" b="1">
                <a:solidFill>
                  <a:srgbClr val="0C234B"/>
                </a:solidFill>
                <a:latin typeface="Proxima Nova"/>
                <a:ea typeface="Proxima Nova"/>
                <a:cs typeface="Proxima Nova"/>
                <a:sym typeface="Proxima Nova"/>
              </a:rPr>
              <a:t>Writing Attribute Library </a:t>
            </a:r>
            <a:endParaRPr sz="3000" b="1">
              <a:solidFill>
                <a:srgbClr val="0C234B"/>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sz="3000">
              <a:solidFill>
                <a:srgbClr val="0C234B"/>
              </a:solidFill>
              <a:latin typeface="Proxima Nova"/>
              <a:ea typeface="Proxima Nova"/>
              <a:cs typeface="Proxima Nova"/>
              <a:sym typeface="Proxima Nova"/>
            </a:endParaRPr>
          </a:p>
        </p:txBody>
      </p:sp>
      <p:sp>
        <p:nvSpPr>
          <p:cNvPr id="693" name="Google Shape;693;p75"/>
          <p:cNvSpPr txBox="1"/>
          <p:nvPr/>
        </p:nvSpPr>
        <p:spPr>
          <a:xfrm>
            <a:off x="1220750" y="1019650"/>
            <a:ext cx="7772400" cy="623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000" i="1" u="none" strike="noStrike" cap="none">
              <a:solidFill>
                <a:srgbClr val="0C234B"/>
              </a:solidFill>
              <a:latin typeface="Proxima Nova"/>
              <a:ea typeface="Proxima Nova"/>
              <a:cs typeface="Proxima Nova"/>
              <a:sym typeface="Proxima Nova"/>
            </a:endParaRPr>
          </a:p>
        </p:txBody>
      </p:sp>
      <p:cxnSp>
        <p:nvCxnSpPr>
          <p:cNvPr id="694" name="Google Shape;694;p75"/>
          <p:cNvCxnSpPr/>
          <p:nvPr/>
        </p:nvCxnSpPr>
        <p:spPr>
          <a:xfrm>
            <a:off x="1300425" y="929850"/>
            <a:ext cx="8243100" cy="0"/>
          </a:xfrm>
          <a:prstGeom prst="straightConnector1">
            <a:avLst/>
          </a:prstGeom>
          <a:noFill/>
          <a:ln w="28575" cap="flat" cmpd="sng">
            <a:solidFill>
              <a:srgbClr val="378DBD"/>
            </a:solidFill>
            <a:prstDash val="solid"/>
            <a:round/>
            <a:headEnd type="none" w="med" len="med"/>
            <a:tailEnd type="none" w="med" len="med"/>
          </a:ln>
        </p:spPr>
      </p:cxnSp>
      <p:graphicFrame>
        <p:nvGraphicFramePr>
          <p:cNvPr id="695" name="Google Shape;695;p75"/>
          <p:cNvGraphicFramePr/>
          <p:nvPr/>
        </p:nvGraphicFramePr>
        <p:xfrm>
          <a:off x="0" y="1378900"/>
          <a:ext cx="9144000" cy="2705275"/>
        </p:xfrm>
        <a:graphic>
          <a:graphicData uri="http://schemas.openxmlformats.org/drawingml/2006/table">
            <a:tbl>
              <a:tblPr>
                <a:noFill/>
                <a:tableStyleId>{88F2993F-4C07-4C34-AD45-01A260F53CC7}</a:tableStyleId>
              </a:tblPr>
              <a:tblGrid>
                <a:gridCol w="2947250">
                  <a:extLst>
                    <a:ext uri="{9D8B030D-6E8A-4147-A177-3AD203B41FA5}">
                      <a16:colId xmlns:a16="http://schemas.microsoft.com/office/drawing/2014/main" val="20000"/>
                    </a:ext>
                  </a:extLst>
                </a:gridCol>
                <a:gridCol w="6196750">
                  <a:extLst>
                    <a:ext uri="{9D8B030D-6E8A-4147-A177-3AD203B41FA5}">
                      <a16:colId xmlns:a16="http://schemas.microsoft.com/office/drawing/2014/main" val="20001"/>
                    </a:ext>
                  </a:extLst>
                </a:gridCol>
              </a:tblGrid>
              <a:tr h="530500">
                <a:tc>
                  <a:txBody>
                    <a:bodyPr/>
                    <a:lstStyle/>
                    <a:p>
                      <a:pPr marL="0" lvl="0" indent="0" algn="ctr" rtl="0">
                        <a:lnSpc>
                          <a:spcPct val="115000"/>
                        </a:lnSpc>
                        <a:spcBef>
                          <a:spcPts val="0"/>
                        </a:spcBef>
                        <a:spcAft>
                          <a:spcPts val="0"/>
                        </a:spcAft>
                        <a:buNone/>
                      </a:pPr>
                      <a:r>
                        <a:rPr lang="en" sz="1500" b="1">
                          <a:latin typeface="Calibri"/>
                          <a:ea typeface="Calibri"/>
                          <a:cs typeface="Calibri"/>
                          <a:sym typeface="Calibri"/>
                        </a:rPr>
                        <a:t>GE Effective Communication Learning Skills</a:t>
                      </a:r>
                      <a:endParaRPr sz="1500" b="1">
                        <a:latin typeface="Calibri"/>
                        <a:ea typeface="Calibri"/>
                        <a:cs typeface="Calibri"/>
                        <a:sym typeface="Calibri"/>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7B7B7"/>
                    </a:solidFill>
                  </a:tcPr>
                </a:tc>
                <a:tc>
                  <a:txBody>
                    <a:bodyPr/>
                    <a:lstStyle/>
                    <a:p>
                      <a:pPr marL="0" lvl="0" indent="0" algn="ctr" rtl="0">
                        <a:lnSpc>
                          <a:spcPct val="115000"/>
                        </a:lnSpc>
                        <a:spcBef>
                          <a:spcPts val="0"/>
                        </a:spcBef>
                        <a:spcAft>
                          <a:spcPts val="0"/>
                        </a:spcAft>
                        <a:buNone/>
                      </a:pPr>
                      <a:r>
                        <a:rPr lang="en" sz="1500" b="1">
                          <a:latin typeface="Calibri"/>
                          <a:ea typeface="Calibri"/>
                          <a:cs typeface="Calibri"/>
                          <a:sym typeface="Calibri"/>
                        </a:rPr>
                        <a:t>Measurable Outcomes </a:t>
                      </a:r>
                      <a:endParaRPr sz="1500" b="1">
                        <a:latin typeface="Calibri"/>
                        <a:ea typeface="Calibri"/>
                        <a:cs typeface="Calibri"/>
                        <a:sym typeface="Calibri"/>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7B7B7"/>
                    </a:solidFill>
                  </a:tcPr>
                </a:tc>
                <a:extLst>
                  <a:ext uri="{0D108BD9-81ED-4DB2-BD59-A6C34878D82A}">
                    <a16:rowId xmlns:a16="http://schemas.microsoft.com/office/drawing/2014/main" val="10000"/>
                  </a:ext>
                </a:extLst>
              </a:tr>
              <a:tr h="2156825">
                <a:tc>
                  <a:txBody>
                    <a:bodyPr/>
                    <a:lstStyle/>
                    <a:p>
                      <a:pPr marL="457200" lvl="0" indent="-323850" algn="l" rtl="0">
                        <a:lnSpc>
                          <a:spcPct val="115000"/>
                        </a:lnSpc>
                        <a:spcBef>
                          <a:spcPts val="0"/>
                        </a:spcBef>
                        <a:spcAft>
                          <a:spcPts val="0"/>
                        </a:spcAft>
                        <a:buClr>
                          <a:schemeClr val="dk1"/>
                        </a:buClr>
                        <a:buSzPts val="1500"/>
                        <a:buFont typeface="Calibri"/>
                        <a:buChar char="➔"/>
                      </a:pPr>
                      <a:r>
                        <a:rPr lang="en" sz="1500" b="1">
                          <a:solidFill>
                            <a:schemeClr val="dk1"/>
                          </a:solidFill>
                          <a:latin typeface="Calibri"/>
                          <a:ea typeface="Calibri"/>
                          <a:cs typeface="Calibri"/>
                          <a:sym typeface="Calibri"/>
                        </a:rPr>
                        <a:t>Present Information</a:t>
                      </a:r>
                      <a:r>
                        <a:rPr lang="en" sz="1500">
                          <a:solidFill>
                            <a:schemeClr val="dk1"/>
                          </a:solidFill>
                          <a:latin typeface="Calibri"/>
                          <a:ea typeface="Calibri"/>
                          <a:cs typeface="Calibri"/>
                          <a:sym typeface="Calibri"/>
                        </a:rPr>
                        <a:t>. Compose texts that integrate credible, accurate, and relevant sources or evidence appropriate for the discipline to develop sufficient and compelling support of the text’s controlling ideas.</a:t>
                      </a:r>
                      <a:endParaRPr sz="1500">
                        <a:latin typeface="Calibri"/>
                        <a:ea typeface="Calibri"/>
                        <a:cs typeface="Calibri"/>
                        <a:sym typeface="Calibri"/>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57200" lvl="0" indent="-304800" algn="l" rtl="0">
                        <a:lnSpc>
                          <a:spcPct val="115000"/>
                        </a:lnSpc>
                        <a:spcBef>
                          <a:spcPts val="0"/>
                        </a:spcBef>
                        <a:spcAft>
                          <a:spcPts val="0"/>
                        </a:spcAft>
                        <a:buClr>
                          <a:schemeClr val="dk1"/>
                        </a:buClr>
                        <a:buSzPts val="1200"/>
                        <a:buFont typeface="Roboto"/>
                        <a:buAutoNum type="arabicPeriod"/>
                      </a:pPr>
                      <a:r>
                        <a:rPr lang="en" sz="1200">
                          <a:solidFill>
                            <a:schemeClr val="dk1"/>
                          </a:solidFill>
                          <a:highlight>
                            <a:srgbClr val="FFFFFF"/>
                          </a:highlight>
                          <a:latin typeface="Roboto"/>
                          <a:ea typeface="Roboto"/>
                          <a:cs typeface="Roboto"/>
                          <a:sym typeface="Roboto"/>
                        </a:rPr>
                        <a:t>Assesses primary and secondary research to support text's purpose</a:t>
                      </a:r>
                      <a:endParaRPr sz="1200">
                        <a:solidFill>
                          <a:schemeClr val="dk1"/>
                        </a:solidFill>
                        <a:highlight>
                          <a:srgbClr val="FFFFFF"/>
                        </a:highlight>
                        <a:latin typeface="Roboto"/>
                        <a:ea typeface="Roboto"/>
                        <a:cs typeface="Roboto"/>
                        <a:sym typeface="Roboto"/>
                      </a:endParaRPr>
                    </a:p>
                    <a:p>
                      <a:pPr marL="457200" lvl="0" indent="-304800" algn="l" rtl="0">
                        <a:lnSpc>
                          <a:spcPct val="115000"/>
                        </a:lnSpc>
                        <a:spcBef>
                          <a:spcPts val="0"/>
                        </a:spcBef>
                        <a:spcAft>
                          <a:spcPts val="0"/>
                        </a:spcAft>
                        <a:buClr>
                          <a:schemeClr val="dk1"/>
                        </a:buClr>
                        <a:buSzPts val="1200"/>
                        <a:buFont typeface="Roboto"/>
                        <a:buAutoNum type="arabicPeriod"/>
                      </a:pPr>
                      <a:r>
                        <a:rPr lang="en" sz="1200">
                          <a:solidFill>
                            <a:schemeClr val="dk1"/>
                          </a:solidFill>
                          <a:highlight>
                            <a:srgbClr val="FFFFFF"/>
                          </a:highlight>
                          <a:latin typeface="Roboto"/>
                          <a:ea typeface="Roboto"/>
                          <a:cs typeface="Roboto"/>
                          <a:sym typeface="Roboto"/>
                        </a:rPr>
                        <a:t>Discusses credible, sufficient, timely, and relevant information as evidence to support the text’s purpose</a:t>
                      </a:r>
                      <a:endParaRPr sz="1200">
                        <a:solidFill>
                          <a:schemeClr val="dk1"/>
                        </a:solidFill>
                        <a:highlight>
                          <a:srgbClr val="FFFFFF"/>
                        </a:highlight>
                        <a:latin typeface="Roboto"/>
                        <a:ea typeface="Roboto"/>
                        <a:cs typeface="Roboto"/>
                        <a:sym typeface="Roboto"/>
                      </a:endParaRPr>
                    </a:p>
                    <a:p>
                      <a:pPr marL="457200" lvl="0" indent="-304800" algn="l" rtl="0">
                        <a:lnSpc>
                          <a:spcPct val="115000"/>
                        </a:lnSpc>
                        <a:spcBef>
                          <a:spcPts val="0"/>
                        </a:spcBef>
                        <a:spcAft>
                          <a:spcPts val="0"/>
                        </a:spcAft>
                        <a:buClr>
                          <a:schemeClr val="dk1"/>
                        </a:buClr>
                        <a:buSzPts val="1200"/>
                        <a:buFont typeface="Roboto"/>
                        <a:buAutoNum type="arabicPeriod"/>
                      </a:pPr>
                      <a:r>
                        <a:rPr lang="en" sz="1200">
                          <a:solidFill>
                            <a:schemeClr val="dk1"/>
                          </a:solidFill>
                          <a:latin typeface="Roboto"/>
                          <a:ea typeface="Roboto"/>
                          <a:cs typeface="Roboto"/>
                          <a:sym typeface="Roboto"/>
                        </a:rPr>
                        <a:t>Cites evidence through summary, paraphrase, quotation, and visual representation of information</a:t>
                      </a:r>
                      <a:endParaRPr sz="1200">
                        <a:solidFill>
                          <a:schemeClr val="dk1"/>
                        </a:solidFill>
                        <a:latin typeface="Roboto"/>
                        <a:ea typeface="Roboto"/>
                        <a:cs typeface="Roboto"/>
                        <a:sym typeface="Roboto"/>
                      </a:endParaRPr>
                    </a:p>
                    <a:p>
                      <a:pPr marL="457200" lvl="0" indent="-304800" algn="l" rtl="0">
                        <a:lnSpc>
                          <a:spcPct val="115000"/>
                        </a:lnSpc>
                        <a:spcBef>
                          <a:spcPts val="0"/>
                        </a:spcBef>
                        <a:spcAft>
                          <a:spcPts val="0"/>
                        </a:spcAft>
                        <a:buClr>
                          <a:srgbClr val="222222"/>
                        </a:buClr>
                        <a:buSzPts val="1200"/>
                        <a:buFont typeface="Roboto"/>
                        <a:buAutoNum type="arabicPeriod"/>
                      </a:pPr>
                      <a:r>
                        <a:rPr lang="en" sz="1200">
                          <a:solidFill>
                            <a:srgbClr val="222222"/>
                          </a:solidFill>
                          <a:highlight>
                            <a:srgbClr val="FFFFFF"/>
                          </a:highlight>
                          <a:latin typeface="Roboto"/>
                          <a:ea typeface="Roboto"/>
                          <a:cs typeface="Roboto"/>
                          <a:sym typeface="Roboto"/>
                        </a:rPr>
                        <a:t>Articulates an interpretation, synthesis, application, critique and/or visual design of evidence to demonstrate a working knowledge of and perspective about selected topics</a:t>
                      </a:r>
                      <a:endParaRPr sz="1200">
                        <a:solidFill>
                          <a:srgbClr val="222222"/>
                        </a:solidFill>
                        <a:highlight>
                          <a:srgbClr val="FFFFFF"/>
                        </a:highlight>
                        <a:latin typeface="Roboto"/>
                        <a:ea typeface="Roboto"/>
                        <a:cs typeface="Roboto"/>
                        <a:sym typeface="Roboto"/>
                      </a:endParaRPr>
                    </a:p>
                    <a:p>
                      <a:pPr marL="457200" lvl="0" indent="-304800" algn="l" rtl="0">
                        <a:lnSpc>
                          <a:spcPct val="115000"/>
                        </a:lnSpc>
                        <a:spcBef>
                          <a:spcPts val="0"/>
                        </a:spcBef>
                        <a:spcAft>
                          <a:spcPts val="0"/>
                        </a:spcAft>
                        <a:buClr>
                          <a:schemeClr val="dk1"/>
                        </a:buClr>
                        <a:buSzPts val="1200"/>
                        <a:buFont typeface="Roboto"/>
                        <a:buAutoNum type="arabicPeriod"/>
                      </a:pPr>
                      <a:r>
                        <a:rPr lang="en" sz="1200">
                          <a:solidFill>
                            <a:schemeClr val="dk1"/>
                          </a:solidFill>
                          <a:highlight>
                            <a:srgbClr val="FFFFFF"/>
                          </a:highlight>
                          <a:latin typeface="Roboto"/>
                          <a:ea typeface="Roboto"/>
                          <a:cs typeface="Roboto"/>
                          <a:sym typeface="Roboto"/>
                        </a:rPr>
                        <a:t>Synthesizes information from various points of view and a variety of evidence from primary and secondary sources</a:t>
                      </a:r>
                      <a:endParaRPr sz="1200">
                        <a:solidFill>
                          <a:srgbClr val="222222"/>
                        </a:solidFill>
                        <a:highlight>
                          <a:srgbClr val="FFFFFF"/>
                        </a:highlight>
                        <a:latin typeface="Roboto"/>
                        <a:ea typeface="Roboto"/>
                        <a:cs typeface="Roboto"/>
                        <a:sym typeface="Roboto"/>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6"/>
        <p:cNvGrpSpPr/>
        <p:nvPr/>
      </p:nvGrpSpPr>
      <p:grpSpPr>
        <a:xfrm>
          <a:off x="0" y="0"/>
          <a:ext cx="0" cy="0"/>
          <a:chOff x="0" y="0"/>
          <a:chExt cx="0" cy="0"/>
        </a:xfrm>
      </p:grpSpPr>
      <p:sp>
        <p:nvSpPr>
          <p:cNvPr id="717" name="Google Shape;717;p78"/>
          <p:cNvSpPr txBox="1">
            <a:spLocks noGrp="1"/>
          </p:cNvSpPr>
          <p:nvPr>
            <p:ph type="ctrTitle"/>
          </p:nvPr>
        </p:nvSpPr>
        <p:spPr>
          <a:xfrm>
            <a:off x="609600" y="1378652"/>
            <a:ext cx="7772400" cy="7008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4400">
                <a:solidFill>
                  <a:srgbClr val="0C234B"/>
                </a:solidFill>
                <a:latin typeface="Proxima Nova Semibold"/>
                <a:ea typeface="Proxima Nova Semibold"/>
                <a:cs typeface="Proxima Nova Semibold"/>
                <a:sym typeface="Proxima Nova Semibold"/>
              </a:rPr>
              <a:t>DIVERSITY ATTRIBUTE</a:t>
            </a:r>
            <a:endParaRPr sz="4400">
              <a:solidFill>
                <a:srgbClr val="0C234B"/>
              </a:solidFill>
              <a:latin typeface="Proxima Nova Semibold"/>
              <a:ea typeface="Proxima Nova Semibold"/>
              <a:cs typeface="Proxima Nova Semibold"/>
              <a:sym typeface="Proxima Nova Semibold"/>
            </a:endParaRPr>
          </a:p>
          <a:p>
            <a:pPr marL="0" lvl="0" indent="0" algn="l" rtl="0">
              <a:lnSpc>
                <a:spcPct val="115000"/>
              </a:lnSpc>
              <a:spcBef>
                <a:spcPts val="0"/>
              </a:spcBef>
              <a:spcAft>
                <a:spcPts val="0"/>
              </a:spcAft>
              <a:buNone/>
            </a:pPr>
            <a:endParaRPr sz="3000">
              <a:solidFill>
                <a:srgbClr val="0C234B"/>
              </a:solidFill>
              <a:latin typeface="Proxima Nova"/>
              <a:ea typeface="Proxima Nova"/>
              <a:cs typeface="Proxima Nova"/>
              <a:sym typeface="Proxima Nova"/>
            </a:endParaRPr>
          </a:p>
        </p:txBody>
      </p:sp>
      <p:cxnSp>
        <p:nvCxnSpPr>
          <p:cNvPr id="718" name="Google Shape;718;p78"/>
          <p:cNvCxnSpPr/>
          <p:nvPr/>
        </p:nvCxnSpPr>
        <p:spPr>
          <a:xfrm>
            <a:off x="3976250" y="1861625"/>
            <a:ext cx="1055400" cy="0"/>
          </a:xfrm>
          <a:prstGeom prst="straightConnector1">
            <a:avLst/>
          </a:prstGeom>
          <a:noFill/>
          <a:ln w="114300" cap="flat" cmpd="sng">
            <a:solidFill>
              <a:srgbClr val="AB0520"/>
            </a:solidFill>
            <a:prstDash val="solid"/>
            <a:round/>
            <a:headEnd type="none" w="med" len="med"/>
            <a:tailEnd type="none" w="med" len="med"/>
          </a:ln>
        </p:spPr>
      </p:cxnSp>
      <p:pic>
        <p:nvPicPr>
          <p:cNvPr id="719" name="Google Shape;719;p78"/>
          <p:cNvPicPr preferRelativeResize="0"/>
          <p:nvPr/>
        </p:nvPicPr>
        <p:blipFill>
          <a:blip r:embed="rId3">
            <a:alphaModFix/>
          </a:blip>
          <a:stretch>
            <a:fillRect/>
          </a:stretch>
        </p:blipFill>
        <p:spPr>
          <a:xfrm>
            <a:off x="3277750" y="1546050"/>
            <a:ext cx="2478774" cy="32078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46"/>
          <p:cNvPicPr preferRelativeResize="0"/>
          <p:nvPr/>
        </p:nvPicPr>
        <p:blipFill>
          <a:blip r:embed="rId3">
            <a:alphaModFix/>
          </a:blip>
          <a:stretch>
            <a:fillRect/>
          </a:stretch>
        </p:blipFill>
        <p:spPr>
          <a:xfrm>
            <a:off x="76200" y="-76200"/>
            <a:ext cx="1092724" cy="1414100"/>
          </a:xfrm>
          <a:prstGeom prst="rect">
            <a:avLst/>
          </a:prstGeom>
          <a:noFill/>
          <a:ln>
            <a:noFill/>
          </a:ln>
        </p:spPr>
      </p:pic>
      <p:sp>
        <p:nvSpPr>
          <p:cNvPr id="258" name="Google Shape;258;p46"/>
          <p:cNvSpPr txBox="1">
            <a:spLocks noGrp="1"/>
          </p:cNvSpPr>
          <p:nvPr>
            <p:ph type="ctrTitle"/>
          </p:nvPr>
        </p:nvSpPr>
        <p:spPr>
          <a:xfrm>
            <a:off x="1196475" y="585252"/>
            <a:ext cx="7772400" cy="700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3000" b="1">
                <a:solidFill>
                  <a:srgbClr val="0C234B"/>
                </a:solidFill>
                <a:latin typeface="Proxima Nova"/>
                <a:ea typeface="Proxima Nova"/>
                <a:cs typeface="Proxima Nova"/>
                <a:sym typeface="Proxima Nova"/>
              </a:rPr>
              <a:t>Values &amp; Priorities </a:t>
            </a:r>
            <a:endParaRPr sz="3000" b="1">
              <a:solidFill>
                <a:srgbClr val="0C234B"/>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sz="3000">
              <a:solidFill>
                <a:srgbClr val="0C234B"/>
              </a:solidFill>
              <a:latin typeface="Proxima Nova"/>
              <a:ea typeface="Proxima Nova"/>
              <a:cs typeface="Proxima Nova"/>
              <a:sym typeface="Proxima Nova"/>
            </a:endParaRPr>
          </a:p>
        </p:txBody>
      </p:sp>
      <p:sp>
        <p:nvSpPr>
          <p:cNvPr id="259" name="Google Shape;259;p46"/>
          <p:cNvSpPr txBox="1"/>
          <p:nvPr/>
        </p:nvSpPr>
        <p:spPr>
          <a:xfrm>
            <a:off x="1265925" y="1650900"/>
            <a:ext cx="7633500" cy="2271600"/>
          </a:xfrm>
          <a:prstGeom prst="rect">
            <a:avLst/>
          </a:prstGeom>
          <a:noFill/>
          <a:ln>
            <a:noFill/>
          </a:ln>
        </p:spPr>
        <p:txBody>
          <a:bodyPr spcFirstLastPara="1" wrap="square" lIns="68575" tIns="34275" rIns="68575" bIns="34275" anchor="t" anchorCtr="0">
            <a:noAutofit/>
          </a:bodyPr>
          <a:lstStyle/>
          <a:p>
            <a:pPr marL="342900" marR="0" lvl="0" indent="-292100" algn="l" rtl="0">
              <a:spcBef>
                <a:spcPts val="0"/>
              </a:spcBef>
              <a:spcAft>
                <a:spcPts val="0"/>
              </a:spcAft>
              <a:buClr>
                <a:srgbClr val="0C234B"/>
              </a:buClr>
              <a:buSzPts val="2000"/>
              <a:buFont typeface="Proxima Nova"/>
              <a:buChar char="❖"/>
            </a:pPr>
            <a:r>
              <a:rPr lang="en" sz="2000">
                <a:solidFill>
                  <a:srgbClr val="0C234B"/>
                </a:solidFill>
                <a:latin typeface="Proxima Nova"/>
                <a:ea typeface="Proxima Nova"/>
                <a:cs typeface="Proxima Nova"/>
                <a:sym typeface="Proxima Nova"/>
              </a:rPr>
              <a:t>Student </a:t>
            </a:r>
            <a:r>
              <a:rPr lang="en" sz="2000">
                <a:solidFill>
                  <a:srgbClr val="C00000"/>
                </a:solidFill>
                <a:latin typeface="Proxima Nova"/>
                <a:ea typeface="Proxima Nova"/>
                <a:cs typeface="Proxima Nova"/>
                <a:sym typeface="Proxima Nova"/>
              </a:rPr>
              <a:t>agency</a:t>
            </a:r>
            <a:r>
              <a:rPr lang="en" sz="2000">
                <a:solidFill>
                  <a:srgbClr val="0C234B"/>
                </a:solidFill>
                <a:latin typeface="Proxima Nova"/>
                <a:ea typeface="Proxima Nova"/>
                <a:cs typeface="Proxima Nova"/>
                <a:sym typeface="Proxima Nova"/>
              </a:rPr>
              <a:t> &amp; exploration </a:t>
            </a:r>
            <a:endParaRPr sz="2000">
              <a:solidFill>
                <a:srgbClr val="0C234B"/>
              </a:solidFill>
              <a:latin typeface="Proxima Nova"/>
              <a:ea typeface="Proxima Nova"/>
              <a:cs typeface="Proxima Nova"/>
              <a:sym typeface="Proxima Nova"/>
            </a:endParaRPr>
          </a:p>
          <a:p>
            <a:pPr marL="342900" marR="0" lvl="0" indent="-292100" algn="l" rtl="0">
              <a:spcBef>
                <a:spcPts val="0"/>
              </a:spcBef>
              <a:spcAft>
                <a:spcPts val="0"/>
              </a:spcAft>
              <a:buClr>
                <a:srgbClr val="0C234B"/>
              </a:buClr>
              <a:buSzPts val="2000"/>
              <a:buFont typeface="Proxima Nova"/>
              <a:buChar char="❖"/>
            </a:pPr>
            <a:r>
              <a:rPr lang="en" sz="2000">
                <a:solidFill>
                  <a:srgbClr val="C00000"/>
                </a:solidFill>
                <a:latin typeface="Proxima Nova"/>
                <a:ea typeface="Proxima Nova"/>
                <a:cs typeface="Proxima Nova"/>
                <a:sym typeface="Proxima Nova"/>
              </a:rPr>
              <a:t>Connected</a:t>
            </a:r>
            <a:r>
              <a:rPr lang="en" sz="2000">
                <a:solidFill>
                  <a:srgbClr val="0C234B"/>
                </a:solidFill>
                <a:latin typeface="Proxima Nova"/>
                <a:ea typeface="Proxima Nova"/>
                <a:cs typeface="Proxima Nova"/>
                <a:sym typeface="Proxima Nova"/>
              </a:rPr>
              <a:t> &amp; scaffolded student learning</a:t>
            </a:r>
            <a:endParaRPr sz="2000">
              <a:solidFill>
                <a:srgbClr val="0C234B"/>
              </a:solidFill>
              <a:latin typeface="Proxima Nova"/>
              <a:ea typeface="Proxima Nova"/>
              <a:cs typeface="Proxima Nova"/>
              <a:sym typeface="Proxima Nova"/>
            </a:endParaRPr>
          </a:p>
          <a:p>
            <a:pPr marL="342900" marR="0" lvl="0" indent="-292100" algn="l" rtl="0">
              <a:spcBef>
                <a:spcPts val="0"/>
              </a:spcBef>
              <a:spcAft>
                <a:spcPts val="0"/>
              </a:spcAft>
              <a:buClr>
                <a:srgbClr val="0C234B"/>
              </a:buClr>
              <a:buSzPts val="2000"/>
              <a:buFont typeface="Proxima Nova"/>
              <a:buChar char="❖"/>
            </a:pPr>
            <a:r>
              <a:rPr lang="en" sz="2000">
                <a:solidFill>
                  <a:srgbClr val="C00000"/>
                </a:solidFill>
                <a:latin typeface="Proxima Nova"/>
                <a:ea typeface="Proxima Nova"/>
                <a:cs typeface="Proxima Nova"/>
                <a:sym typeface="Proxima Nova"/>
              </a:rPr>
              <a:t>Relevance</a:t>
            </a:r>
            <a:r>
              <a:rPr lang="en" sz="2000">
                <a:solidFill>
                  <a:srgbClr val="0C234B"/>
                </a:solidFill>
                <a:latin typeface="Proxima Nova"/>
                <a:ea typeface="Proxima Nova"/>
                <a:cs typeface="Proxima Nova"/>
                <a:sym typeface="Proxima Nova"/>
              </a:rPr>
              <a:t> to &amp; flexibility for a changing world</a:t>
            </a:r>
            <a:endParaRPr sz="2000">
              <a:solidFill>
                <a:srgbClr val="0C234B"/>
              </a:solidFill>
              <a:latin typeface="Proxima Nova"/>
              <a:ea typeface="Proxima Nova"/>
              <a:cs typeface="Proxima Nova"/>
              <a:sym typeface="Proxima Nova"/>
            </a:endParaRPr>
          </a:p>
          <a:p>
            <a:pPr marL="342900" lvl="0" indent="-292100" algn="l" rtl="0">
              <a:spcBef>
                <a:spcPts val="0"/>
              </a:spcBef>
              <a:spcAft>
                <a:spcPts val="0"/>
              </a:spcAft>
              <a:buClr>
                <a:srgbClr val="0C234B"/>
              </a:buClr>
              <a:buSzPts val="2000"/>
              <a:buFont typeface="Proxima Nova"/>
              <a:buChar char="❖"/>
            </a:pPr>
            <a:r>
              <a:rPr lang="en" sz="2000">
                <a:solidFill>
                  <a:srgbClr val="C00000"/>
                </a:solidFill>
                <a:latin typeface="Proxima Nova"/>
                <a:ea typeface="Proxima Nova"/>
                <a:cs typeface="Proxima Nova"/>
                <a:sym typeface="Proxima Nova"/>
              </a:rPr>
              <a:t>Ways of thinking</a:t>
            </a:r>
            <a:r>
              <a:rPr lang="en" sz="2000">
                <a:solidFill>
                  <a:srgbClr val="0C234B"/>
                </a:solidFill>
                <a:latin typeface="Proxima Nova"/>
                <a:ea typeface="Proxima Nova"/>
                <a:cs typeface="Proxima Nova"/>
                <a:sym typeface="Proxima Nova"/>
              </a:rPr>
              <a:t> &amp; ways of knowing to contextualize content</a:t>
            </a:r>
            <a:endParaRPr sz="2000">
              <a:solidFill>
                <a:srgbClr val="0C234B"/>
              </a:solidFill>
              <a:latin typeface="Proxima Nova"/>
              <a:ea typeface="Proxima Nova"/>
              <a:cs typeface="Proxima Nova"/>
              <a:sym typeface="Proxima Nova"/>
            </a:endParaRPr>
          </a:p>
          <a:p>
            <a:pPr marL="342900" lvl="0" indent="-292100" algn="l" rtl="0">
              <a:spcBef>
                <a:spcPts val="0"/>
              </a:spcBef>
              <a:spcAft>
                <a:spcPts val="0"/>
              </a:spcAft>
              <a:buClr>
                <a:srgbClr val="0C234B"/>
              </a:buClr>
              <a:buSzPts val="2000"/>
              <a:buFont typeface="Proxima Nova"/>
              <a:buChar char="❖"/>
            </a:pPr>
            <a:r>
              <a:rPr lang="en" sz="2000">
                <a:solidFill>
                  <a:srgbClr val="C00000"/>
                </a:solidFill>
                <a:latin typeface="Proxima Nova"/>
                <a:ea typeface="Proxima Nova"/>
                <a:cs typeface="Proxima Nova"/>
                <a:sym typeface="Proxima Nova"/>
              </a:rPr>
              <a:t>Reflection</a:t>
            </a:r>
            <a:r>
              <a:rPr lang="en" sz="2000">
                <a:solidFill>
                  <a:srgbClr val="0C234B"/>
                </a:solidFill>
                <a:latin typeface="Proxima Nova"/>
                <a:ea typeface="Proxima Nova"/>
                <a:cs typeface="Proxima Nova"/>
                <a:sym typeface="Proxima Nova"/>
              </a:rPr>
              <a:t> on learning across the curriculum</a:t>
            </a:r>
            <a:endParaRPr sz="2000">
              <a:solidFill>
                <a:srgbClr val="0C234B"/>
              </a:solidFill>
              <a:latin typeface="Proxima Nova"/>
              <a:ea typeface="Proxima Nova"/>
              <a:cs typeface="Proxima Nova"/>
              <a:sym typeface="Proxima Nova"/>
            </a:endParaRPr>
          </a:p>
          <a:p>
            <a:pPr marL="342900" lvl="0" indent="-292100" algn="l" rtl="0">
              <a:spcBef>
                <a:spcPts val="0"/>
              </a:spcBef>
              <a:spcAft>
                <a:spcPts val="0"/>
              </a:spcAft>
              <a:buClr>
                <a:srgbClr val="0C234B"/>
              </a:buClr>
              <a:buSzPts val="2000"/>
              <a:buFont typeface="Proxima Nova"/>
              <a:buChar char="❖"/>
            </a:pPr>
            <a:r>
              <a:rPr lang="en" sz="2000">
                <a:solidFill>
                  <a:srgbClr val="C00000"/>
                </a:solidFill>
                <a:latin typeface="Proxima Nova"/>
                <a:ea typeface="Proxima Nova"/>
                <a:cs typeface="Proxima Nova"/>
                <a:sym typeface="Proxima Nova"/>
              </a:rPr>
              <a:t>Collaboration</a:t>
            </a:r>
            <a:r>
              <a:rPr lang="en" sz="2000">
                <a:solidFill>
                  <a:srgbClr val="0C234B"/>
                </a:solidFill>
                <a:latin typeface="Proxima Nova"/>
                <a:ea typeface="Proxima Nova"/>
                <a:cs typeface="Proxima Nova"/>
                <a:sym typeface="Proxima Nova"/>
              </a:rPr>
              <a:t> across disciplines </a:t>
            </a:r>
            <a:endParaRPr sz="2000">
              <a:solidFill>
                <a:srgbClr val="0C234B"/>
              </a:solidFill>
              <a:latin typeface="Proxima Nova"/>
              <a:ea typeface="Proxima Nova"/>
              <a:cs typeface="Proxima Nova"/>
              <a:sym typeface="Proxima Nova"/>
            </a:endParaRPr>
          </a:p>
          <a:p>
            <a:pPr marL="342900" lvl="0" indent="-292100" algn="l" rtl="0">
              <a:spcBef>
                <a:spcPts val="0"/>
              </a:spcBef>
              <a:spcAft>
                <a:spcPts val="0"/>
              </a:spcAft>
              <a:buClr>
                <a:srgbClr val="0C234B"/>
              </a:buClr>
              <a:buSzPts val="2000"/>
              <a:buFont typeface="Proxima Nova"/>
              <a:buChar char="❖"/>
            </a:pPr>
            <a:r>
              <a:rPr lang="en" sz="2000">
                <a:solidFill>
                  <a:srgbClr val="0C234B"/>
                </a:solidFill>
                <a:latin typeface="Proxima Nova"/>
                <a:ea typeface="Proxima Nova"/>
                <a:cs typeface="Proxima Nova"/>
                <a:sym typeface="Proxima Nova"/>
              </a:rPr>
              <a:t>High </a:t>
            </a:r>
            <a:r>
              <a:rPr lang="en" sz="2000">
                <a:solidFill>
                  <a:srgbClr val="C00000"/>
                </a:solidFill>
                <a:latin typeface="Proxima Nova"/>
                <a:ea typeface="Proxima Nova"/>
                <a:cs typeface="Proxima Nova"/>
                <a:sym typeface="Proxima Nova"/>
              </a:rPr>
              <a:t>quality teaching</a:t>
            </a:r>
            <a:r>
              <a:rPr lang="en" sz="2000">
                <a:solidFill>
                  <a:srgbClr val="0C234B"/>
                </a:solidFill>
                <a:latin typeface="Proxima Nova"/>
                <a:ea typeface="Proxima Nova"/>
                <a:cs typeface="Proxima Nova"/>
                <a:sym typeface="Proxima Nova"/>
              </a:rPr>
              <a:t> &amp; engaged learning </a:t>
            </a:r>
            <a:endParaRPr sz="2000">
              <a:solidFill>
                <a:srgbClr val="0C234B"/>
              </a:solidFill>
              <a:latin typeface="Proxima Nova"/>
              <a:ea typeface="Proxima Nova"/>
              <a:cs typeface="Proxima Nova"/>
              <a:sym typeface="Proxima Nova"/>
            </a:endParaRPr>
          </a:p>
          <a:p>
            <a:pPr marL="342900" lvl="0" indent="-292100" algn="l" rtl="0">
              <a:spcBef>
                <a:spcPts val="0"/>
              </a:spcBef>
              <a:spcAft>
                <a:spcPts val="0"/>
              </a:spcAft>
              <a:buClr>
                <a:srgbClr val="0C234B"/>
              </a:buClr>
              <a:buSzPts val="2000"/>
              <a:buFont typeface="Proxima Nova"/>
              <a:buChar char="❖"/>
            </a:pPr>
            <a:r>
              <a:rPr lang="en" sz="2000">
                <a:solidFill>
                  <a:srgbClr val="C00000"/>
                </a:solidFill>
                <a:latin typeface="Proxima Nova"/>
                <a:ea typeface="Proxima Nova"/>
                <a:cs typeface="Proxima Nova"/>
                <a:sym typeface="Proxima Nova"/>
              </a:rPr>
              <a:t>Holistic assessment</a:t>
            </a:r>
            <a:r>
              <a:rPr lang="en" sz="2000">
                <a:solidFill>
                  <a:srgbClr val="0C234B"/>
                </a:solidFill>
                <a:latin typeface="Proxima Nova"/>
                <a:ea typeface="Proxima Nova"/>
                <a:cs typeface="Proxima Nova"/>
                <a:sym typeface="Proxima Nova"/>
              </a:rPr>
              <a:t> &amp; periodic review of courses </a:t>
            </a:r>
            <a:endParaRPr sz="2000">
              <a:solidFill>
                <a:srgbClr val="0C234B"/>
              </a:solidFill>
              <a:latin typeface="Proxima Nova"/>
              <a:ea typeface="Proxima Nova"/>
              <a:cs typeface="Proxima Nova"/>
              <a:sym typeface="Proxima Nova"/>
            </a:endParaRPr>
          </a:p>
          <a:p>
            <a:pPr marL="685800" lvl="0" indent="0" algn="l" rtl="0">
              <a:spcBef>
                <a:spcPts val="0"/>
              </a:spcBef>
              <a:spcAft>
                <a:spcPts val="0"/>
              </a:spcAft>
              <a:buNone/>
            </a:pPr>
            <a:endParaRPr sz="2000">
              <a:solidFill>
                <a:srgbClr val="0C234B"/>
              </a:solidFill>
              <a:latin typeface="Proxima Nova"/>
              <a:ea typeface="Proxima Nova"/>
              <a:cs typeface="Proxima Nova"/>
              <a:sym typeface="Proxima Nova"/>
            </a:endParaRPr>
          </a:p>
          <a:p>
            <a:pPr marL="0" lvl="0" indent="0" algn="l" rtl="0">
              <a:spcBef>
                <a:spcPts val="0"/>
              </a:spcBef>
              <a:spcAft>
                <a:spcPts val="0"/>
              </a:spcAft>
              <a:buNone/>
            </a:pPr>
            <a:endParaRPr sz="2000">
              <a:solidFill>
                <a:srgbClr val="0C234B"/>
              </a:solidFill>
              <a:latin typeface="Proxima Nova"/>
              <a:ea typeface="Proxima Nova"/>
              <a:cs typeface="Proxima Nova"/>
              <a:sym typeface="Proxima Nova"/>
            </a:endParaRPr>
          </a:p>
        </p:txBody>
      </p:sp>
      <p:sp>
        <p:nvSpPr>
          <p:cNvPr id="260" name="Google Shape;260;p46"/>
          <p:cNvSpPr txBox="1"/>
          <p:nvPr/>
        </p:nvSpPr>
        <p:spPr>
          <a:xfrm>
            <a:off x="1196475" y="1179800"/>
            <a:ext cx="7772400" cy="623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000" i="1">
                <a:solidFill>
                  <a:srgbClr val="0C234B"/>
                </a:solidFill>
                <a:latin typeface="Proxima Nova"/>
                <a:ea typeface="Proxima Nova"/>
                <a:cs typeface="Proxima Nova"/>
                <a:sym typeface="Proxima Nova"/>
              </a:rPr>
              <a:t>The new curriculum model emphasizes: </a:t>
            </a:r>
            <a:endParaRPr sz="2000" i="1" u="none" strike="noStrike" cap="none">
              <a:solidFill>
                <a:srgbClr val="0C234B"/>
              </a:solidFill>
              <a:latin typeface="Proxima Nova"/>
              <a:ea typeface="Proxima Nova"/>
              <a:cs typeface="Proxima Nova"/>
              <a:sym typeface="Proxima Nova"/>
            </a:endParaRPr>
          </a:p>
        </p:txBody>
      </p:sp>
      <p:cxnSp>
        <p:nvCxnSpPr>
          <p:cNvPr id="261" name="Google Shape;261;p46"/>
          <p:cNvCxnSpPr/>
          <p:nvPr/>
        </p:nvCxnSpPr>
        <p:spPr>
          <a:xfrm>
            <a:off x="1300425" y="929850"/>
            <a:ext cx="8243100" cy="0"/>
          </a:xfrm>
          <a:prstGeom prst="straightConnector1">
            <a:avLst/>
          </a:prstGeom>
          <a:noFill/>
          <a:ln w="28575" cap="flat" cmpd="sng">
            <a:solidFill>
              <a:srgbClr val="378DBD"/>
            </a:solidFill>
            <a:prstDash val="solid"/>
            <a:round/>
            <a:headEnd type="none" w="med" len="med"/>
            <a:tailEnd type="none" w="med" len="med"/>
          </a:ln>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pic>
        <p:nvPicPr>
          <p:cNvPr id="724" name="Google Shape;724;p79"/>
          <p:cNvPicPr preferRelativeResize="0"/>
          <p:nvPr/>
        </p:nvPicPr>
        <p:blipFill>
          <a:blip r:embed="rId3">
            <a:alphaModFix/>
          </a:blip>
          <a:stretch>
            <a:fillRect/>
          </a:stretch>
        </p:blipFill>
        <p:spPr>
          <a:xfrm>
            <a:off x="76200" y="-76200"/>
            <a:ext cx="1092724" cy="1414100"/>
          </a:xfrm>
          <a:prstGeom prst="rect">
            <a:avLst/>
          </a:prstGeom>
          <a:noFill/>
          <a:ln>
            <a:noFill/>
          </a:ln>
        </p:spPr>
      </p:pic>
      <p:sp>
        <p:nvSpPr>
          <p:cNvPr id="725" name="Google Shape;725;p79"/>
          <p:cNvSpPr txBox="1">
            <a:spLocks noGrp="1"/>
          </p:cNvSpPr>
          <p:nvPr>
            <p:ph type="ctrTitle"/>
          </p:nvPr>
        </p:nvSpPr>
        <p:spPr>
          <a:xfrm>
            <a:off x="1196475" y="585252"/>
            <a:ext cx="7772400" cy="700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3000" b="1">
                <a:solidFill>
                  <a:srgbClr val="0C234B"/>
                </a:solidFill>
                <a:latin typeface="Proxima Nova"/>
                <a:ea typeface="Proxima Nova"/>
                <a:cs typeface="Proxima Nova"/>
                <a:sym typeface="Proxima Nova"/>
              </a:rPr>
              <a:t>Former Requirement Description </a:t>
            </a:r>
            <a:endParaRPr sz="3000" b="1">
              <a:solidFill>
                <a:srgbClr val="0C234B"/>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sz="3000">
              <a:solidFill>
                <a:srgbClr val="0C234B"/>
              </a:solidFill>
              <a:latin typeface="Proxima Nova"/>
              <a:ea typeface="Proxima Nova"/>
              <a:cs typeface="Proxima Nova"/>
              <a:sym typeface="Proxima Nova"/>
            </a:endParaRPr>
          </a:p>
        </p:txBody>
      </p:sp>
      <p:sp>
        <p:nvSpPr>
          <p:cNvPr id="726" name="Google Shape;726;p79"/>
          <p:cNvSpPr txBox="1"/>
          <p:nvPr/>
        </p:nvSpPr>
        <p:spPr>
          <a:xfrm>
            <a:off x="1220750" y="1095850"/>
            <a:ext cx="7772400" cy="3389100"/>
          </a:xfrm>
          <a:prstGeom prst="rect">
            <a:avLst/>
          </a:prstGeom>
          <a:noFill/>
          <a:ln>
            <a:noFill/>
          </a:ln>
        </p:spPr>
        <p:txBody>
          <a:bodyPr spcFirstLastPara="1" wrap="square" lIns="68575" tIns="34275" rIns="68575" bIns="34275" anchor="t" anchorCtr="0">
            <a:noAutofit/>
          </a:bodyPr>
          <a:lstStyle/>
          <a:p>
            <a:pPr marL="0" marR="114300" lvl="0" indent="0" algn="l" rtl="0">
              <a:lnSpc>
                <a:spcPct val="115000"/>
              </a:lnSpc>
              <a:spcBef>
                <a:spcPts val="0"/>
              </a:spcBef>
              <a:spcAft>
                <a:spcPts val="0"/>
              </a:spcAft>
              <a:buNone/>
            </a:pPr>
            <a:r>
              <a:rPr lang="en" sz="1800">
                <a:solidFill>
                  <a:srgbClr val="333333"/>
                </a:solidFill>
                <a:latin typeface="Verdana"/>
                <a:ea typeface="Verdana"/>
                <a:cs typeface="Verdana"/>
                <a:sym typeface="Verdana"/>
              </a:rPr>
              <a:t>One course (or 3 units) in a student’s degree program </a:t>
            </a:r>
            <a:r>
              <a:rPr lang="en" sz="1800" b="1">
                <a:solidFill>
                  <a:srgbClr val="333333"/>
                </a:solidFill>
                <a:latin typeface="Verdana"/>
                <a:ea typeface="Verdana"/>
                <a:cs typeface="Verdana"/>
                <a:sym typeface="Verdana"/>
              </a:rPr>
              <a:t>must </a:t>
            </a:r>
            <a:r>
              <a:rPr lang="en" sz="1800">
                <a:solidFill>
                  <a:srgbClr val="333333"/>
                </a:solidFill>
                <a:latin typeface="Verdana"/>
                <a:ea typeface="Verdana"/>
                <a:cs typeface="Verdana"/>
                <a:sym typeface="Verdana"/>
              </a:rPr>
              <a:t>focus on one of the following areas: Gender, Race, Class, Ethnicity, Sexual Orientation, or Non-Western Studies.  Courses that satisfy the Diversity Emphasis Requirement are identified in the course descriptions provided by the </a:t>
            </a:r>
            <a:r>
              <a:rPr lang="en" sz="1800" b="1">
                <a:solidFill>
                  <a:srgbClr val="8F1124"/>
                </a:solidFill>
                <a:uFill>
                  <a:noFill/>
                </a:uFill>
                <a:latin typeface="Verdana"/>
                <a:ea typeface="Verdana"/>
                <a:cs typeface="Verdana"/>
                <a:sym typeface="Verdana"/>
                <a:hlinkClick r:id="rId4"/>
              </a:rPr>
              <a:t>General Education Committee.</a:t>
            </a:r>
            <a:endParaRPr sz="1800" b="1">
              <a:solidFill>
                <a:srgbClr val="8F1124"/>
              </a:solidFill>
              <a:uFill>
                <a:noFill/>
              </a:uFill>
              <a:latin typeface="Verdana"/>
              <a:ea typeface="Verdana"/>
              <a:cs typeface="Verdana"/>
              <a:sym typeface="Verdana"/>
              <a:hlinkClick r:id="rId4"/>
            </a:endParaRPr>
          </a:p>
          <a:p>
            <a:pPr marL="0" lvl="0" indent="0" algn="l" rtl="0">
              <a:lnSpc>
                <a:spcPct val="115000"/>
              </a:lnSpc>
              <a:spcBef>
                <a:spcPts val="900"/>
              </a:spcBef>
              <a:spcAft>
                <a:spcPts val="0"/>
              </a:spcAft>
              <a:buNone/>
            </a:pPr>
            <a:endParaRPr sz="1800">
              <a:solidFill>
                <a:srgbClr val="333333"/>
              </a:solidFill>
              <a:latin typeface="Verdana"/>
              <a:ea typeface="Verdana"/>
              <a:cs typeface="Verdana"/>
              <a:sym typeface="Verdana"/>
            </a:endParaRPr>
          </a:p>
          <a:p>
            <a:pPr marL="0" lvl="0" indent="0" algn="l" rtl="0">
              <a:lnSpc>
                <a:spcPct val="115000"/>
              </a:lnSpc>
              <a:spcBef>
                <a:spcPts val="900"/>
              </a:spcBef>
              <a:spcAft>
                <a:spcPts val="0"/>
              </a:spcAft>
              <a:buNone/>
            </a:pPr>
            <a:r>
              <a:rPr lang="en" sz="1800">
                <a:solidFill>
                  <a:srgbClr val="333333"/>
                </a:solidFill>
                <a:latin typeface="Verdana"/>
                <a:ea typeface="Verdana"/>
                <a:cs typeface="Verdana"/>
                <a:sym typeface="Verdana"/>
              </a:rPr>
              <a:t>This requirement may be filled by a designated Tier One or Tier Two course, or by a designated course taken in the student’s major or minor. </a:t>
            </a:r>
            <a:endParaRPr sz="1800">
              <a:solidFill>
                <a:srgbClr val="333333"/>
              </a:solidFill>
              <a:latin typeface="Verdana"/>
              <a:ea typeface="Verdana"/>
              <a:cs typeface="Verdana"/>
              <a:sym typeface="Verdana"/>
            </a:endParaRPr>
          </a:p>
          <a:p>
            <a:pPr marL="0" lvl="0" indent="0" algn="l" rtl="0">
              <a:spcBef>
                <a:spcPts val="900"/>
              </a:spcBef>
              <a:spcAft>
                <a:spcPts val="0"/>
              </a:spcAft>
              <a:buNone/>
            </a:pPr>
            <a:endParaRPr sz="2000" i="1">
              <a:solidFill>
                <a:srgbClr val="0C234B"/>
              </a:solidFill>
              <a:latin typeface="Proxima Nova"/>
              <a:ea typeface="Proxima Nova"/>
              <a:cs typeface="Proxima Nova"/>
              <a:sym typeface="Proxima Nova"/>
            </a:endParaRPr>
          </a:p>
        </p:txBody>
      </p:sp>
      <p:cxnSp>
        <p:nvCxnSpPr>
          <p:cNvPr id="727" name="Google Shape;727;p79"/>
          <p:cNvCxnSpPr/>
          <p:nvPr/>
        </p:nvCxnSpPr>
        <p:spPr>
          <a:xfrm>
            <a:off x="1300425" y="929850"/>
            <a:ext cx="8243100" cy="0"/>
          </a:xfrm>
          <a:prstGeom prst="straightConnector1">
            <a:avLst/>
          </a:prstGeom>
          <a:noFill/>
          <a:ln w="28575" cap="flat" cmpd="sng">
            <a:solidFill>
              <a:srgbClr val="378DBD"/>
            </a:solidFill>
            <a:prstDash val="solid"/>
            <a:round/>
            <a:headEnd type="none" w="med" len="med"/>
            <a:tailEnd type="none" w="med" len="med"/>
          </a:ln>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pic>
        <p:nvPicPr>
          <p:cNvPr id="732" name="Google Shape;732;p80"/>
          <p:cNvPicPr preferRelativeResize="0"/>
          <p:nvPr/>
        </p:nvPicPr>
        <p:blipFill>
          <a:blip r:embed="rId3">
            <a:alphaModFix/>
          </a:blip>
          <a:stretch>
            <a:fillRect/>
          </a:stretch>
        </p:blipFill>
        <p:spPr>
          <a:xfrm>
            <a:off x="76200" y="-76200"/>
            <a:ext cx="1092724" cy="1414100"/>
          </a:xfrm>
          <a:prstGeom prst="rect">
            <a:avLst/>
          </a:prstGeom>
          <a:noFill/>
          <a:ln>
            <a:noFill/>
          </a:ln>
        </p:spPr>
      </p:pic>
      <p:sp>
        <p:nvSpPr>
          <p:cNvPr id="733" name="Google Shape;733;p80"/>
          <p:cNvSpPr txBox="1">
            <a:spLocks noGrp="1"/>
          </p:cNvSpPr>
          <p:nvPr>
            <p:ph type="ctrTitle"/>
          </p:nvPr>
        </p:nvSpPr>
        <p:spPr>
          <a:xfrm>
            <a:off x="1196475" y="585252"/>
            <a:ext cx="7772400" cy="700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3000" b="1">
                <a:solidFill>
                  <a:srgbClr val="0C234B"/>
                </a:solidFill>
                <a:latin typeface="Proxima Nova"/>
                <a:ea typeface="Proxima Nova"/>
                <a:cs typeface="Proxima Nova"/>
                <a:sym typeface="Proxima Nova"/>
              </a:rPr>
              <a:t>New Vision </a:t>
            </a:r>
            <a:endParaRPr sz="3000" b="1">
              <a:solidFill>
                <a:srgbClr val="0C234B"/>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sz="3000">
              <a:solidFill>
                <a:srgbClr val="0C234B"/>
              </a:solidFill>
              <a:latin typeface="Proxima Nova"/>
              <a:ea typeface="Proxima Nova"/>
              <a:cs typeface="Proxima Nova"/>
              <a:sym typeface="Proxima Nova"/>
            </a:endParaRPr>
          </a:p>
        </p:txBody>
      </p:sp>
      <p:sp>
        <p:nvSpPr>
          <p:cNvPr id="734" name="Google Shape;734;p80"/>
          <p:cNvSpPr txBox="1"/>
          <p:nvPr/>
        </p:nvSpPr>
        <p:spPr>
          <a:xfrm>
            <a:off x="1220750" y="1095850"/>
            <a:ext cx="7772400" cy="33891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None/>
            </a:pPr>
            <a:r>
              <a:rPr lang="en" sz="2000" i="1">
                <a:solidFill>
                  <a:srgbClr val="0C234B"/>
                </a:solidFill>
                <a:latin typeface="Proxima Nova"/>
                <a:ea typeface="Proxima Nova"/>
                <a:cs typeface="Proxima Nova"/>
                <a:sym typeface="Proxima Nova"/>
              </a:rPr>
              <a:t>As an Hispanic Serving Institution that sits on the original homelands of Indigenous Peoples who have stewarded this Land since time immemorial, and because #BlackLivesMatter...diversity, inclusion, and social justice are foundational components of the general education curriculum.  They are essential for students to foster the self-awareness and agency needed to address the complex and systemic challenges facing our UArizona and global community.  Issues of racism, classism, transphobia, homophobia, sexism, ableism, xenophobia, among others, continue to inequitably structure society, and </a:t>
            </a:r>
            <a:r>
              <a:rPr lang="en" sz="2000" b="1" i="1">
                <a:solidFill>
                  <a:srgbClr val="0C234B"/>
                </a:solidFill>
                <a:latin typeface="Proxima Nova"/>
                <a:ea typeface="Proxima Nova"/>
                <a:cs typeface="Proxima Nova"/>
                <a:sym typeface="Proxima Nova"/>
              </a:rPr>
              <a:t>it is our responsibility as Wildcats to promote greater social equity.</a:t>
            </a:r>
            <a:endParaRPr sz="2300" b="1" i="1" u="none" strike="noStrike" cap="none">
              <a:solidFill>
                <a:srgbClr val="0C234B"/>
              </a:solidFill>
              <a:latin typeface="Proxima Nova"/>
              <a:ea typeface="Proxima Nova"/>
              <a:cs typeface="Proxima Nova"/>
              <a:sym typeface="Proxima Nova"/>
            </a:endParaRPr>
          </a:p>
        </p:txBody>
      </p:sp>
      <p:cxnSp>
        <p:nvCxnSpPr>
          <p:cNvPr id="735" name="Google Shape;735;p80"/>
          <p:cNvCxnSpPr/>
          <p:nvPr/>
        </p:nvCxnSpPr>
        <p:spPr>
          <a:xfrm>
            <a:off x="1300425" y="929850"/>
            <a:ext cx="8243100" cy="0"/>
          </a:xfrm>
          <a:prstGeom prst="straightConnector1">
            <a:avLst/>
          </a:prstGeom>
          <a:noFill/>
          <a:ln w="28575" cap="flat" cmpd="sng">
            <a:solidFill>
              <a:srgbClr val="378DBD"/>
            </a:solidFill>
            <a:prstDash val="solid"/>
            <a:round/>
            <a:headEnd type="none" w="med" len="med"/>
            <a:tailEnd type="none" w="med" len="med"/>
          </a:ln>
        </p:spPr>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pic>
        <p:nvPicPr>
          <p:cNvPr id="740" name="Google Shape;740;p81"/>
          <p:cNvPicPr preferRelativeResize="0"/>
          <p:nvPr/>
        </p:nvPicPr>
        <p:blipFill>
          <a:blip r:embed="rId3">
            <a:alphaModFix/>
          </a:blip>
          <a:stretch>
            <a:fillRect/>
          </a:stretch>
        </p:blipFill>
        <p:spPr>
          <a:xfrm>
            <a:off x="76200" y="-76200"/>
            <a:ext cx="1092724" cy="1414100"/>
          </a:xfrm>
          <a:prstGeom prst="rect">
            <a:avLst/>
          </a:prstGeom>
          <a:noFill/>
          <a:ln>
            <a:noFill/>
          </a:ln>
        </p:spPr>
      </p:pic>
      <p:sp>
        <p:nvSpPr>
          <p:cNvPr id="741" name="Google Shape;741;p81"/>
          <p:cNvSpPr txBox="1">
            <a:spLocks noGrp="1"/>
          </p:cNvSpPr>
          <p:nvPr>
            <p:ph type="ctrTitle"/>
          </p:nvPr>
        </p:nvSpPr>
        <p:spPr>
          <a:xfrm>
            <a:off x="1196475" y="585252"/>
            <a:ext cx="7772400" cy="700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3000" b="1">
                <a:solidFill>
                  <a:srgbClr val="0C234B"/>
                </a:solidFill>
                <a:latin typeface="Proxima Nova"/>
                <a:ea typeface="Proxima Nova"/>
                <a:cs typeface="Proxima Nova"/>
                <a:sym typeface="Proxima Nova"/>
              </a:rPr>
              <a:t>Defining Diversity Attribute Courses</a:t>
            </a:r>
            <a:endParaRPr sz="3000" b="1">
              <a:solidFill>
                <a:srgbClr val="0C234B"/>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sz="3000">
              <a:solidFill>
                <a:srgbClr val="0C234B"/>
              </a:solidFill>
              <a:latin typeface="Proxima Nova"/>
              <a:ea typeface="Proxima Nova"/>
              <a:cs typeface="Proxima Nova"/>
              <a:sym typeface="Proxima Nova"/>
            </a:endParaRPr>
          </a:p>
        </p:txBody>
      </p:sp>
      <p:sp>
        <p:nvSpPr>
          <p:cNvPr id="742" name="Google Shape;742;p81"/>
          <p:cNvSpPr txBox="1"/>
          <p:nvPr/>
        </p:nvSpPr>
        <p:spPr>
          <a:xfrm>
            <a:off x="516125" y="943450"/>
            <a:ext cx="8400900" cy="34743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 sz="1500" i="1">
                <a:latin typeface="Proxima Nova"/>
                <a:ea typeface="Proxima Nova"/>
                <a:cs typeface="Proxima Nova"/>
                <a:sym typeface="Proxima Nova"/>
              </a:rPr>
              <a:t>Courses with a diversity attribute will: </a:t>
            </a:r>
            <a:endParaRPr sz="1500" i="1">
              <a:latin typeface="Proxima Nova"/>
              <a:ea typeface="Proxima Nova"/>
              <a:cs typeface="Proxima Nova"/>
              <a:sym typeface="Proxima Nova"/>
            </a:endParaRPr>
          </a:p>
          <a:p>
            <a:pPr marL="457200" lvl="0" indent="-323850" algn="l" rtl="0">
              <a:lnSpc>
                <a:spcPct val="100000"/>
              </a:lnSpc>
              <a:spcBef>
                <a:spcPts val="0"/>
              </a:spcBef>
              <a:spcAft>
                <a:spcPts val="0"/>
              </a:spcAft>
              <a:buSzPts val="1500"/>
              <a:buFont typeface="Proxima Nova"/>
              <a:buChar char="❖"/>
            </a:pPr>
            <a:r>
              <a:rPr lang="en" sz="1500">
                <a:latin typeface="Proxima Nova"/>
                <a:ea typeface="Proxima Nova"/>
                <a:cs typeface="Proxima Nova"/>
                <a:sym typeface="Proxima Nova"/>
              </a:rPr>
              <a:t>Center one or more </a:t>
            </a:r>
            <a:r>
              <a:rPr lang="en" sz="1500" b="1">
                <a:latin typeface="Proxima Nova"/>
                <a:ea typeface="Proxima Nova"/>
                <a:cs typeface="Proxima Nova"/>
                <a:sym typeface="Proxima Nova"/>
              </a:rPr>
              <a:t>marginalized populations</a:t>
            </a:r>
            <a:r>
              <a:rPr lang="en" sz="1500">
                <a:latin typeface="Proxima Nova"/>
                <a:ea typeface="Proxima Nova"/>
                <a:cs typeface="Proxima Nova"/>
                <a:sym typeface="Proxima Nova"/>
              </a:rPr>
              <a:t> including, </a:t>
            </a:r>
            <a:r>
              <a:rPr lang="en" sz="1500" i="1">
                <a:latin typeface="Proxima Nova"/>
                <a:ea typeface="Proxima Nova"/>
                <a:cs typeface="Proxima Nova"/>
                <a:sym typeface="Proxima Nova"/>
              </a:rPr>
              <a:t>but not limited to</a:t>
            </a:r>
            <a:r>
              <a:rPr lang="en" sz="1500">
                <a:latin typeface="Proxima Nova"/>
                <a:ea typeface="Proxima Nova"/>
                <a:cs typeface="Proxima Nova"/>
                <a:sym typeface="Proxima Nova"/>
              </a:rPr>
              <a:t>: racial/ethnic minorities, women, LGBTQIA+ people, economically marginalized communities, and disabled people </a:t>
            </a:r>
            <a:endParaRPr sz="1500">
              <a:latin typeface="Proxima Nova"/>
              <a:ea typeface="Proxima Nova"/>
              <a:cs typeface="Proxima Nova"/>
              <a:sym typeface="Proxima Nova"/>
            </a:endParaRPr>
          </a:p>
          <a:p>
            <a:pPr marL="457200" lvl="0" indent="-304800" algn="l" rtl="0">
              <a:lnSpc>
                <a:spcPct val="100000"/>
              </a:lnSpc>
              <a:spcBef>
                <a:spcPts val="0"/>
              </a:spcBef>
              <a:spcAft>
                <a:spcPts val="0"/>
              </a:spcAft>
              <a:buSzPts val="1200"/>
              <a:buFont typeface="Proxima Nova"/>
              <a:buChar char="❖"/>
            </a:pPr>
            <a:r>
              <a:rPr lang="en" sz="1000">
                <a:latin typeface="Proxima Nova"/>
                <a:ea typeface="Proxima Nova"/>
                <a:cs typeface="Proxima Nova"/>
                <a:sym typeface="Proxima Nova"/>
              </a:rPr>
              <a:t> </a:t>
            </a:r>
            <a:r>
              <a:rPr lang="en" sz="1500">
                <a:latin typeface="Proxima Nova"/>
                <a:ea typeface="Proxima Nova"/>
                <a:cs typeface="Proxima Nova"/>
                <a:sym typeface="Proxima Nova"/>
              </a:rPr>
              <a:t>Explore the historical developments, causes, and consequences of </a:t>
            </a:r>
            <a:r>
              <a:rPr lang="en" sz="1500" b="1">
                <a:latin typeface="Proxima Nova"/>
                <a:ea typeface="Proxima Nova"/>
                <a:cs typeface="Proxima Nova"/>
                <a:sym typeface="Proxima Nova"/>
              </a:rPr>
              <a:t>structured</a:t>
            </a:r>
            <a:r>
              <a:rPr lang="en" sz="1500">
                <a:latin typeface="Proxima Nova"/>
                <a:ea typeface="Proxima Nova"/>
                <a:cs typeface="Proxima Nova"/>
                <a:sym typeface="Proxima Nova"/>
              </a:rPr>
              <a:t> inequality</a:t>
            </a:r>
            <a:endParaRPr sz="1500">
              <a:latin typeface="Proxima Nova"/>
              <a:ea typeface="Proxima Nova"/>
              <a:cs typeface="Proxima Nova"/>
              <a:sym typeface="Proxima Nova"/>
            </a:endParaRPr>
          </a:p>
          <a:p>
            <a:pPr marL="457200" lvl="0" indent="-323850" algn="l" rtl="0">
              <a:lnSpc>
                <a:spcPct val="100000"/>
              </a:lnSpc>
              <a:spcBef>
                <a:spcPts val="0"/>
              </a:spcBef>
              <a:spcAft>
                <a:spcPts val="0"/>
              </a:spcAft>
              <a:buSzPts val="1500"/>
              <a:buFont typeface="Proxima Nova"/>
              <a:buChar char="❖"/>
            </a:pPr>
            <a:r>
              <a:rPr lang="en" sz="1500">
                <a:latin typeface="Proxima Nova"/>
                <a:ea typeface="Proxima Nova"/>
                <a:cs typeface="Proxima Nova"/>
                <a:sym typeface="Proxima Nova"/>
              </a:rPr>
              <a:t>Examine how </a:t>
            </a:r>
            <a:r>
              <a:rPr lang="en" sz="1500" b="1">
                <a:latin typeface="Proxima Nova"/>
                <a:ea typeface="Proxima Nova"/>
                <a:cs typeface="Proxima Nova"/>
                <a:sym typeface="Proxima Nova"/>
              </a:rPr>
              <a:t>power</a:t>
            </a:r>
            <a:r>
              <a:rPr lang="en" sz="1500">
                <a:latin typeface="Proxima Nova"/>
                <a:ea typeface="Proxima Nova"/>
                <a:cs typeface="Proxima Nova"/>
                <a:sym typeface="Proxima Nova"/>
              </a:rPr>
              <a:t>, </a:t>
            </a:r>
            <a:r>
              <a:rPr lang="en" sz="1500" b="1">
                <a:latin typeface="Proxima Nova"/>
                <a:ea typeface="Proxima Nova"/>
                <a:cs typeface="Proxima Nova"/>
                <a:sym typeface="Proxima Nova"/>
              </a:rPr>
              <a:t>privilege</a:t>
            </a:r>
            <a:r>
              <a:rPr lang="en" sz="1500">
                <a:latin typeface="Proxima Nova"/>
                <a:ea typeface="Proxima Nova"/>
                <a:cs typeface="Proxima Nova"/>
                <a:sym typeface="Proxima Nova"/>
              </a:rPr>
              <a:t>, and </a:t>
            </a:r>
            <a:r>
              <a:rPr lang="en" sz="1500" b="1">
                <a:latin typeface="Proxima Nova"/>
                <a:ea typeface="Proxima Nova"/>
                <a:cs typeface="Proxima Nova"/>
                <a:sym typeface="Proxima Nova"/>
              </a:rPr>
              <a:t>positionality</a:t>
            </a:r>
            <a:r>
              <a:rPr lang="en" sz="1500">
                <a:latin typeface="Proxima Nova"/>
                <a:ea typeface="Proxima Nova"/>
                <a:cs typeface="Proxima Nova"/>
                <a:sym typeface="Proxima Nova"/>
              </a:rPr>
              <a:t> shape systems related to the </a:t>
            </a:r>
            <a:r>
              <a:rPr lang="en" sz="1500" b="1">
                <a:latin typeface="Proxima Nova"/>
                <a:ea typeface="Proxima Nova"/>
                <a:cs typeface="Proxima Nova"/>
                <a:sym typeface="Proxima Nova"/>
              </a:rPr>
              <a:t>discipline </a:t>
            </a:r>
            <a:r>
              <a:rPr lang="en" sz="1500">
                <a:latin typeface="Proxima Nova"/>
                <a:ea typeface="Proxima Nova"/>
                <a:cs typeface="Proxima Nova"/>
                <a:sym typeface="Proxima Nova"/>
              </a:rPr>
              <a:t>of the course and how </a:t>
            </a:r>
            <a:r>
              <a:rPr lang="en" sz="1500" b="1">
                <a:latin typeface="Proxima Nova"/>
                <a:ea typeface="Proxima Nova"/>
                <a:cs typeface="Proxima Nova"/>
                <a:sym typeface="Proxima Nova"/>
              </a:rPr>
              <a:t>knowledge is constructed</a:t>
            </a:r>
            <a:endParaRPr sz="1500" b="1">
              <a:latin typeface="Proxima Nova"/>
              <a:ea typeface="Proxima Nova"/>
              <a:cs typeface="Proxima Nova"/>
              <a:sym typeface="Proxima Nova"/>
            </a:endParaRPr>
          </a:p>
          <a:p>
            <a:pPr marL="457200" lvl="0" indent="0" algn="l" rtl="0">
              <a:lnSpc>
                <a:spcPct val="100000"/>
              </a:lnSpc>
              <a:spcBef>
                <a:spcPts val="0"/>
              </a:spcBef>
              <a:spcAft>
                <a:spcPts val="0"/>
              </a:spcAft>
              <a:buNone/>
            </a:pPr>
            <a:endParaRPr sz="1500" b="1">
              <a:latin typeface="Proxima Nova"/>
              <a:ea typeface="Proxima Nova"/>
              <a:cs typeface="Proxima Nova"/>
              <a:sym typeface="Proxima Nova"/>
            </a:endParaRPr>
          </a:p>
          <a:p>
            <a:pPr marL="0" lvl="0" indent="0" algn="l" rtl="0">
              <a:lnSpc>
                <a:spcPct val="100000"/>
              </a:lnSpc>
              <a:spcBef>
                <a:spcPts val="0"/>
              </a:spcBef>
              <a:spcAft>
                <a:spcPts val="0"/>
              </a:spcAft>
              <a:buNone/>
            </a:pPr>
            <a:r>
              <a:rPr lang="en" sz="1500" i="1">
                <a:latin typeface="Proxima Nova"/>
                <a:ea typeface="Proxima Nova"/>
                <a:cs typeface="Proxima Nova"/>
                <a:sym typeface="Proxima Nova"/>
              </a:rPr>
              <a:t>All diversity courses will, in the context of the course content:</a:t>
            </a:r>
            <a:endParaRPr sz="1500" i="1">
              <a:latin typeface="Proxima Nova"/>
              <a:ea typeface="Proxima Nova"/>
              <a:cs typeface="Proxima Nova"/>
              <a:sym typeface="Proxima Nova"/>
            </a:endParaRPr>
          </a:p>
          <a:p>
            <a:pPr marL="457200" lvl="0" indent="-323850" algn="l" rtl="0">
              <a:lnSpc>
                <a:spcPct val="100000"/>
              </a:lnSpc>
              <a:spcBef>
                <a:spcPts val="0"/>
              </a:spcBef>
              <a:spcAft>
                <a:spcPts val="0"/>
              </a:spcAft>
              <a:buSzPts val="1500"/>
              <a:buFont typeface="Proxima Nova"/>
              <a:buChar char="❖"/>
            </a:pPr>
            <a:r>
              <a:rPr lang="en" sz="1500">
                <a:latin typeface="Proxima Nova"/>
                <a:ea typeface="Proxima Nova"/>
                <a:cs typeface="Proxima Nova"/>
                <a:sym typeface="Proxima Nova"/>
              </a:rPr>
              <a:t>Utilize </a:t>
            </a:r>
            <a:r>
              <a:rPr lang="en" sz="1500" b="1">
                <a:latin typeface="Proxima Nova"/>
                <a:ea typeface="Proxima Nova"/>
                <a:cs typeface="Proxima Nova"/>
                <a:sym typeface="Proxima Nova"/>
              </a:rPr>
              <a:t>Universal Design</a:t>
            </a:r>
            <a:r>
              <a:rPr lang="en" sz="1500">
                <a:latin typeface="Proxima Nova"/>
                <a:ea typeface="Proxima Nova"/>
                <a:cs typeface="Proxima Nova"/>
                <a:sym typeface="Proxima Nova"/>
              </a:rPr>
              <a:t> principles and an </a:t>
            </a:r>
            <a:r>
              <a:rPr lang="en" sz="1500" b="1">
                <a:latin typeface="Proxima Nova"/>
                <a:ea typeface="Proxima Nova"/>
                <a:cs typeface="Proxima Nova"/>
                <a:sym typeface="Proxima Nova"/>
              </a:rPr>
              <a:t>asset-based</a:t>
            </a:r>
            <a:r>
              <a:rPr lang="en" sz="1500">
                <a:latin typeface="Proxima Nova"/>
                <a:ea typeface="Proxima Nova"/>
                <a:cs typeface="Proxima Nova"/>
                <a:sym typeface="Proxima Nova"/>
              </a:rPr>
              <a:t> approach to learning, so all students have an equal opportunity to succeed.</a:t>
            </a:r>
            <a:endParaRPr sz="1500">
              <a:latin typeface="Proxima Nova"/>
              <a:ea typeface="Proxima Nova"/>
              <a:cs typeface="Proxima Nova"/>
              <a:sym typeface="Proxima Nova"/>
            </a:endParaRPr>
          </a:p>
          <a:p>
            <a:pPr marL="457200" lvl="0" indent="-304800" algn="l" rtl="0">
              <a:lnSpc>
                <a:spcPct val="100000"/>
              </a:lnSpc>
              <a:spcBef>
                <a:spcPts val="0"/>
              </a:spcBef>
              <a:spcAft>
                <a:spcPts val="0"/>
              </a:spcAft>
              <a:buSzPts val="1200"/>
              <a:buFont typeface="Proxima Nova"/>
              <a:buChar char="❖"/>
            </a:pPr>
            <a:r>
              <a:rPr lang="en" sz="1000">
                <a:latin typeface="Proxima Nova"/>
                <a:ea typeface="Proxima Nova"/>
                <a:cs typeface="Proxima Nova"/>
                <a:sym typeface="Proxima Nova"/>
              </a:rPr>
              <a:t> </a:t>
            </a:r>
            <a:r>
              <a:rPr lang="en" sz="1500">
                <a:latin typeface="Proxima Nova"/>
                <a:ea typeface="Proxima Nova"/>
                <a:cs typeface="Proxima Nova"/>
                <a:sym typeface="Proxima Nova"/>
              </a:rPr>
              <a:t>Have the </a:t>
            </a:r>
            <a:r>
              <a:rPr lang="en" sz="1500" b="1">
                <a:latin typeface="Proxima Nova"/>
                <a:ea typeface="Proxima Nova"/>
                <a:cs typeface="Proxima Nova"/>
                <a:sym typeface="Proxima Nova"/>
              </a:rPr>
              <a:t>majority</a:t>
            </a:r>
            <a:r>
              <a:rPr lang="en" sz="1500">
                <a:latin typeface="Proxima Nova"/>
                <a:ea typeface="Proxima Nova"/>
                <a:cs typeface="Proxima Nova"/>
                <a:sym typeface="Proxima Nova"/>
              </a:rPr>
              <a:t> of authors in the syllabus be from people of marginalized social identities. </a:t>
            </a:r>
            <a:endParaRPr sz="1500">
              <a:latin typeface="Proxima Nova"/>
              <a:ea typeface="Proxima Nova"/>
              <a:cs typeface="Proxima Nova"/>
              <a:sym typeface="Proxima Nova"/>
            </a:endParaRPr>
          </a:p>
          <a:p>
            <a:pPr marL="457200" lvl="0" indent="-323850" algn="l" rtl="0">
              <a:lnSpc>
                <a:spcPct val="100000"/>
              </a:lnSpc>
              <a:spcBef>
                <a:spcPts val="0"/>
              </a:spcBef>
              <a:spcAft>
                <a:spcPts val="0"/>
              </a:spcAft>
              <a:buSzPts val="1500"/>
              <a:buFont typeface="Proxima Nova"/>
              <a:buChar char="❖"/>
            </a:pPr>
            <a:r>
              <a:rPr lang="en" sz="1500">
                <a:latin typeface="Proxima Nova"/>
                <a:ea typeface="Proxima Nova"/>
                <a:cs typeface="Proxima Nova"/>
                <a:sym typeface="Proxima Nova"/>
              </a:rPr>
              <a:t>Support students developing a </a:t>
            </a:r>
            <a:r>
              <a:rPr lang="en" sz="1500" b="1">
                <a:latin typeface="Proxima Nova"/>
                <a:ea typeface="Proxima Nova"/>
                <a:cs typeface="Proxima Nova"/>
                <a:sym typeface="Proxima Nova"/>
              </a:rPr>
              <a:t>critical consciousness</a:t>
            </a:r>
            <a:r>
              <a:rPr lang="en" sz="1500">
                <a:latin typeface="Proxima Nova"/>
                <a:ea typeface="Proxima Nova"/>
                <a:cs typeface="Proxima Nova"/>
                <a:sym typeface="Proxima Nova"/>
              </a:rPr>
              <a:t>: the ability to recognize and analyze systems of inequality and the commitment to take meaningful actions rooted in social, economic, and/or environmental justice.</a:t>
            </a:r>
            <a:endParaRPr sz="1500">
              <a:latin typeface="Proxima Nova"/>
              <a:ea typeface="Proxima Nova"/>
              <a:cs typeface="Proxima Nova"/>
              <a:sym typeface="Proxima Nova"/>
            </a:endParaRPr>
          </a:p>
          <a:p>
            <a:pPr marL="0" lvl="0" indent="0" algn="l" rtl="0">
              <a:lnSpc>
                <a:spcPct val="100000"/>
              </a:lnSpc>
              <a:spcBef>
                <a:spcPts val="0"/>
              </a:spcBef>
              <a:spcAft>
                <a:spcPts val="0"/>
              </a:spcAft>
              <a:buNone/>
            </a:pPr>
            <a:endParaRPr sz="2000" i="1">
              <a:solidFill>
                <a:srgbClr val="0C234B"/>
              </a:solidFill>
              <a:latin typeface="Proxima Nova"/>
              <a:ea typeface="Proxima Nova"/>
              <a:cs typeface="Proxima Nova"/>
              <a:sym typeface="Proxima Nova"/>
            </a:endParaRPr>
          </a:p>
        </p:txBody>
      </p:sp>
      <p:cxnSp>
        <p:nvCxnSpPr>
          <p:cNvPr id="743" name="Google Shape;743;p81"/>
          <p:cNvCxnSpPr/>
          <p:nvPr/>
        </p:nvCxnSpPr>
        <p:spPr>
          <a:xfrm>
            <a:off x="1300425" y="929850"/>
            <a:ext cx="8243100" cy="0"/>
          </a:xfrm>
          <a:prstGeom prst="straightConnector1">
            <a:avLst/>
          </a:prstGeom>
          <a:noFill/>
          <a:ln w="28575" cap="flat" cmpd="sng">
            <a:solidFill>
              <a:srgbClr val="378DBD"/>
            </a:solidFill>
            <a:prstDash val="solid"/>
            <a:round/>
            <a:headEnd type="none" w="med" len="med"/>
            <a:tailEnd type="none" w="med" len="med"/>
          </a:ln>
        </p:spPr>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pic>
        <p:nvPicPr>
          <p:cNvPr id="748" name="Google Shape;748;p82"/>
          <p:cNvPicPr preferRelativeResize="0"/>
          <p:nvPr/>
        </p:nvPicPr>
        <p:blipFill>
          <a:blip r:embed="rId3">
            <a:alphaModFix/>
          </a:blip>
          <a:stretch>
            <a:fillRect/>
          </a:stretch>
        </p:blipFill>
        <p:spPr>
          <a:xfrm>
            <a:off x="76200" y="-76200"/>
            <a:ext cx="1092724" cy="1414100"/>
          </a:xfrm>
          <a:prstGeom prst="rect">
            <a:avLst/>
          </a:prstGeom>
          <a:noFill/>
          <a:ln>
            <a:noFill/>
          </a:ln>
        </p:spPr>
      </p:pic>
      <p:sp>
        <p:nvSpPr>
          <p:cNvPr id="749" name="Google Shape;749;p82"/>
          <p:cNvSpPr txBox="1">
            <a:spLocks noGrp="1"/>
          </p:cNvSpPr>
          <p:nvPr>
            <p:ph type="ctrTitle"/>
          </p:nvPr>
        </p:nvSpPr>
        <p:spPr>
          <a:xfrm>
            <a:off x="1196475" y="585252"/>
            <a:ext cx="7772400" cy="700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3000" b="1">
                <a:solidFill>
                  <a:srgbClr val="0C234B"/>
                </a:solidFill>
                <a:latin typeface="Proxima Nova"/>
                <a:ea typeface="Proxima Nova"/>
                <a:cs typeface="Proxima Nova"/>
                <a:sym typeface="Proxima Nova"/>
              </a:rPr>
              <a:t>Diversity Attribute Structure </a:t>
            </a:r>
            <a:endParaRPr sz="3000" b="1">
              <a:solidFill>
                <a:srgbClr val="0C234B"/>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sz="3000">
              <a:solidFill>
                <a:srgbClr val="0C234B"/>
              </a:solidFill>
              <a:latin typeface="Proxima Nova"/>
              <a:ea typeface="Proxima Nova"/>
              <a:cs typeface="Proxima Nova"/>
              <a:sym typeface="Proxima Nova"/>
            </a:endParaRPr>
          </a:p>
        </p:txBody>
      </p:sp>
      <p:cxnSp>
        <p:nvCxnSpPr>
          <p:cNvPr id="750" name="Google Shape;750;p82"/>
          <p:cNvCxnSpPr/>
          <p:nvPr/>
        </p:nvCxnSpPr>
        <p:spPr>
          <a:xfrm>
            <a:off x="1300425" y="929850"/>
            <a:ext cx="8243100" cy="0"/>
          </a:xfrm>
          <a:prstGeom prst="straightConnector1">
            <a:avLst/>
          </a:prstGeom>
          <a:noFill/>
          <a:ln w="28575" cap="flat" cmpd="sng">
            <a:solidFill>
              <a:srgbClr val="378DBD"/>
            </a:solidFill>
            <a:prstDash val="solid"/>
            <a:round/>
            <a:headEnd type="none" w="med" len="med"/>
            <a:tailEnd type="none" w="med" len="med"/>
          </a:ln>
        </p:spPr>
      </p:cxnSp>
      <p:pic>
        <p:nvPicPr>
          <p:cNvPr id="751" name="Google Shape;751;p82"/>
          <p:cNvPicPr preferRelativeResize="0"/>
          <p:nvPr/>
        </p:nvPicPr>
        <p:blipFill>
          <a:blip r:embed="rId4">
            <a:alphaModFix/>
          </a:blip>
          <a:stretch>
            <a:fillRect/>
          </a:stretch>
        </p:blipFill>
        <p:spPr>
          <a:xfrm>
            <a:off x="1627517" y="1286050"/>
            <a:ext cx="996466" cy="998584"/>
          </a:xfrm>
          <a:prstGeom prst="rect">
            <a:avLst/>
          </a:prstGeom>
          <a:noFill/>
          <a:ln>
            <a:noFill/>
          </a:ln>
        </p:spPr>
      </p:pic>
      <p:pic>
        <p:nvPicPr>
          <p:cNvPr id="752" name="Google Shape;752;p82"/>
          <p:cNvPicPr preferRelativeResize="0"/>
          <p:nvPr/>
        </p:nvPicPr>
        <p:blipFill>
          <a:blip r:embed="rId5">
            <a:alphaModFix/>
          </a:blip>
          <a:stretch>
            <a:fillRect/>
          </a:stretch>
        </p:blipFill>
        <p:spPr>
          <a:xfrm>
            <a:off x="1785163" y="3292893"/>
            <a:ext cx="833575" cy="795057"/>
          </a:xfrm>
          <a:prstGeom prst="rect">
            <a:avLst/>
          </a:prstGeom>
          <a:noFill/>
          <a:ln>
            <a:noFill/>
          </a:ln>
        </p:spPr>
      </p:pic>
      <p:sp>
        <p:nvSpPr>
          <p:cNvPr id="753" name="Google Shape;753;p82"/>
          <p:cNvSpPr txBox="1"/>
          <p:nvPr/>
        </p:nvSpPr>
        <p:spPr>
          <a:xfrm>
            <a:off x="1291463" y="2295600"/>
            <a:ext cx="1668600" cy="3999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500">
                <a:solidFill>
                  <a:srgbClr val="0C234B"/>
                </a:solidFill>
                <a:latin typeface="Proxima Nova Semibold"/>
                <a:ea typeface="Proxima Nova Semibold"/>
                <a:cs typeface="Proxima Nova Semibold"/>
                <a:sym typeface="Proxima Nova Semibold"/>
              </a:rPr>
              <a:t>Exploring</a:t>
            </a:r>
            <a:endParaRPr sz="1500">
              <a:solidFill>
                <a:srgbClr val="0C234B"/>
              </a:solidFill>
              <a:latin typeface="Proxima Nova Semibold"/>
              <a:ea typeface="Proxima Nova Semibold"/>
              <a:cs typeface="Proxima Nova Semibold"/>
              <a:sym typeface="Proxima Nova Semibold"/>
            </a:endParaRPr>
          </a:p>
          <a:p>
            <a:pPr marL="0" marR="0" lvl="0" indent="0" algn="ctr" rtl="0">
              <a:spcBef>
                <a:spcPts val="0"/>
              </a:spcBef>
              <a:spcAft>
                <a:spcPts val="0"/>
              </a:spcAft>
              <a:buNone/>
            </a:pPr>
            <a:r>
              <a:rPr lang="en" sz="1500">
                <a:solidFill>
                  <a:srgbClr val="0C234B"/>
                </a:solidFill>
                <a:latin typeface="Proxima Nova Semibold"/>
                <a:ea typeface="Proxima Nova Semibold"/>
                <a:cs typeface="Proxima Nova Semibold"/>
                <a:sym typeface="Proxima Nova Semibold"/>
              </a:rPr>
              <a:t>Perspectives</a:t>
            </a:r>
            <a:endParaRPr sz="1500" u="none" strike="noStrike" cap="none">
              <a:solidFill>
                <a:srgbClr val="0C234B"/>
              </a:solidFill>
              <a:latin typeface="Proxima Nova Semibold"/>
              <a:ea typeface="Proxima Nova Semibold"/>
              <a:cs typeface="Proxima Nova Semibold"/>
              <a:sym typeface="Proxima Nova Semibold"/>
            </a:endParaRPr>
          </a:p>
        </p:txBody>
      </p:sp>
      <p:sp>
        <p:nvSpPr>
          <p:cNvPr id="754" name="Google Shape;754;p82"/>
          <p:cNvSpPr txBox="1"/>
          <p:nvPr/>
        </p:nvSpPr>
        <p:spPr>
          <a:xfrm>
            <a:off x="1376338" y="4072200"/>
            <a:ext cx="1668600" cy="3999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500">
                <a:solidFill>
                  <a:srgbClr val="0C234B"/>
                </a:solidFill>
                <a:latin typeface="Proxima Nova Semibold"/>
                <a:ea typeface="Proxima Nova Semibold"/>
                <a:cs typeface="Proxima Nova Semibold"/>
                <a:sym typeface="Proxima Nova Semibold"/>
              </a:rPr>
              <a:t>Building Connections</a:t>
            </a:r>
            <a:endParaRPr sz="1500" u="none" strike="noStrike" cap="none">
              <a:solidFill>
                <a:srgbClr val="0C234B"/>
              </a:solidFill>
              <a:latin typeface="Proxima Nova Semibold"/>
              <a:ea typeface="Proxima Nova Semibold"/>
              <a:cs typeface="Proxima Nova Semibold"/>
              <a:sym typeface="Proxima Nova Semibold"/>
            </a:endParaRPr>
          </a:p>
        </p:txBody>
      </p:sp>
      <p:cxnSp>
        <p:nvCxnSpPr>
          <p:cNvPr id="755" name="Google Shape;755;p82"/>
          <p:cNvCxnSpPr/>
          <p:nvPr/>
        </p:nvCxnSpPr>
        <p:spPr>
          <a:xfrm rot="10800000" flipH="1">
            <a:off x="697800" y="3035675"/>
            <a:ext cx="5237700" cy="14400"/>
          </a:xfrm>
          <a:prstGeom prst="straightConnector1">
            <a:avLst/>
          </a:prstGeom>
          <a:noFill/>
          <a:ln w="76200" cap="flat" cmpd="sng">
            <a:solidFill>
              <a:schemeClr val="dk2"/>
            </a:solidFill>
            <a:prstDash val="solid"/>
            <a:round/>
            <a:headEnd type="none" w="med" len="med"/>
            <a:tailEnd type="none" w="med" len="med"/>
          </a:ln>
        </p:spPr>
      </p:cxnSp>
      <p:cxnSp>
        <p:nvCxnSpPr>
          <p:cNvPr id="756" name="Google Shape;756;p82"/>
          <p:cNvCxnSpPr/>
          <p:nvPr/>
        </p:nvCxnSpPr>
        <p:spPr>
          <a:xfrm rot="10800000" flipH="1">
            <a:off x="2762925" y="1764742"/>
            <a:ext cx="568800" cy="3000"/>
          </a:xfrm>
          <a:prstGeom prst="straightConnector1">
            <a:avLst/>
          </a:prstGeom>
          <a:noFill/>
          <a:ln w="76200" cap="flat" cmpd="sng">
            <a:solidFill>
              <a:schemeClr val="dk2"/>
            </a:solidFill>
            <a:prstDash val="solid"/>
            <a:round/>
            <a:headEnd type="none" w="med" len="med"/>
            <a:tailEnd type="none" w="med" len="med"/>
          </a:ln>
        </p:spPr>
      </p:cxnSp>
      <p:cxnSp>
        <p:nvCxnSpPr>
          <p:cNvPr id="757" name="Google Shape;757;p82"/>
          <p:cNvCxnSpPr/>
          <p:nvPr/>
        </p:nvCxnSpPr>
        <p:spPr>
          <a:xfrm rot="10800000" flipH="1">
            <a:off x="2915325" y="3671597"/>
            <a:ext cx="568800" cy="3000"/>
          </a:xfrm>
          <a:prstGeom prst="straightConnector1">
            <a:avLst/>
          </a:prstGeom>
          <a:noFill/>
          <a:ln w="76200" cap="flat" cmpd="sng">
            <a:solidFill>
              <a:schemeClr val="dk2"/>
            </a:solidFill>
            <a:prstDash val="solid"/>
            <a:round/>
            <a:headEnd type="none" w="med" len="med"/>
            <a:tailEnd type="none" w="med" len="med"/>
          </a:ln>
        </p:spPr>
      </p:cxnSp>
      <p:sp>
        <p:nvSpPr>
          <p:cNvPr id="758" name="Google Shape;758;p82"/>
          <p:cNvSpPr txBox="1"/>
          <p:nvPr/>
        </p:nvSpPr>
        <p:spPr>
          <a:xfrm>
            <a:off x="6157700" y="1135275"/>
            <a:ext cx="2492700" cy="57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latin typeface="Proxima Nova"/>
                <a:ea typeface="Proxima Nova"/>
                <a:cs typeface="Proxima Nova"/>
                <a:sym typeface="Proxima Nova"/>
              </a:rPr>
              <a:t>Rationale:</a:t>
            </a:r>
            <a:r>
              <a:rPr lang="en" sz="2000">
                <a:latin typeface="Proxima Nova"/>
                <a:ea typeface="Proxima Nova"/>
                <a:cs typeface="Proxima Nova"/>
                <a:sym typeface="Proxima Nova"/>
              </a:rPr>
              <a:t> From the empirical literature, cognitive, affective, and anti-bias impacts of diversity courses occur after taking two courses. </a:t>
            </a:r>
            <a:endParaRPr sz="2000">
              <a:latin typeface="Proxima Nova"/>
              <a:ea typeface="Proxima Nova"/>
              <a:cs typeface="Proxima Nova"/>
              <a:sym typeface="Proxima Nova"/>
            </a:endParaRPr>
          </a:p>
          <a:p>
            <a:pPr marL="0" lvl="0" indent="0" algn="l" rtl="0">
              <a:spcBef>
                <a:spcPts val="0"/>
              </a:spcBef>
              <a:spcAft>
                <a:spcPts val="0"/>
              </a:spcAft>
              <a:buNone/>
            </a:pPr>
            <a:endParaRPr sz="2100">
              <a:latin typeface="Proxima Nova"/>
              <a:ea typeface="Proxima Nova"/>
              <a:cs typeface="Proxima Nova"/>
              <a:sym typeface="Proxima Nova"/>
            </a:endParaRPr>
          </a:p>
          <a:p>
            <a:pPr marL="0" lvl="0" indent="0" algn="l" rtl="0">
              <a:spcBef>
                <a:spcPts val="0"/>
              </a:spcBef>
              <a:spcAft>
                <a:spcPts val="0"/>
              </a:spcAft>
              <a:buNone/>
            </a:pPr>
            <a:r>
              <a:rPr lang="en" sz="1500">
                <a:latin typeface="Proxima Nova"/>
                <a:ea typeface="Proxima Nova"/>
                <a:cs typeface="Proxima Nova"/>
                <a:sym typeface="Proxima Nova"/>
              </a:rPr>
              <a:t>(Note: Classes </a:t>
            </a:r>
            <a:r>
              <a:rPr lang="en" sz="1500" i="1">
                <a:latin typeface="Proxima Nova"/>
                <a:ea typeface="Proxima Nova"/>
                <a:cs typeface="Proxima Nova"/>
                <a:sym typeface="Proxima Nova"/>
              </a:rPr>
              <a:t>can</a:t>
            </a:r>
            <a:r>
              <a:rPr lang="en" sz="1500">
                <a:latin typeface="Proxima Nova"/>
                <a:ea typeface="Proxima Nova"/>
                <a:cs typeface="Proxima Nova"/>
                <a:sym typeface="Proxima Nova"/>
              </a:rPr>
              <a:t> carry the Diversity and Writing attribute, </a:t>
            </a:r>
            <a:r>
              <a:rPr lang="en" sz="1500" i="1">
                <a:latin typeface="Proxima Nova"/>
                <a:ea typeface="Proxima Nova"/>
                <a:cs typeface="Proxima Nova"/>
                <a:sym typeface="Proxima Nova"/>
              </a:rPr>
              <a:t>but</a:t>
            </a:r>
            <a:r>
              <a:rPr lang="en" sz="1500">
                <a:latin typeface="Proxima Nova"/>
                <a:ea typeface="Proxima Nova"/>
                <a:cs typeface="Proxima Nova"/>
                <a:sym typeface="Proxima Nova"/>
              </a:rPr>
              <a:t> they will likely be rare)</a:t>
            </a:r>
            <a:endParaRPr sz="1500">
              <a:latin typeface="Proxima Nova"/>
              <a:ea typeface="Proxima Nova"/>
              <a:cs typeface="Proxima Nova"/>
              <a:sym typeface="Proxima Nova"/>
            </a:endParaRPr>
          </a:p>
        </p:txBody>
      </p:sp>
      <p:sp>
        <p:nvSpPr>
          <p:cNvPr id="759" name="Google Shape;759;p82"/>
          <p:cNvSpPr/>
          <p:nvPr/>
        </p:nvSpPr>
        <p:spPr>
          <a:xfrm>
            <a:off x="3480337" y="1495388"/>
            <a:ext cx="1668601" cy="579900"/>
          </a:xfrm>
          <a:prstGeom prst="rect">
            <a:avLst/>
          </a:prstGeom>
        </p:spPr>
        <p:txBody>
          <a:bodyPr>
            <a:prstTxWarp prst="textPlain">
              <a:avLst/>
            </a:prstTxWarp>
          </a:bodyPr>
          <a:lstStyle/>
          <a:p>
            <a:pPr lvl="0" algn="ctr"/>
            <a:r>
              <a:rPr b="0" i="0">
                <a:ln w="9525" cap="flat" cmpd="sng">
                  <a:solidFill>
                    <a:srgbClr val="000000"/>
                  </a:solidFill>
                  <a:prstDash val="solid"/>
                  <a:round/>
                  <a:headEnd type="none" w="sm" len="sm"/>
                  <a:tailEnd type="none" w="sm" len="sm"/>
                </a:ln>
                <a:solidFill>
                  <a:srgbClr val="FF0000"/>
                </a:solidFill>
                <a:latin typeface="Arial"/>
              </a:rPr>
              <a:t>3 Units</a:t>
            </a:r>
          </a:p>
        </p:txBody>
      </p:sp>
      <p:sp>
        <p:nvSpPr>
          <p:cNvPr id="760" name="Google Shape;760;p82"/>
          <p:cNvSpPr/>
          <p:nvPr/>
        </p:nvSpPr>
        <p:spPr>
          <a:xfrm>
            <a:off x="3632737" y="3383138"/>
            <a:ext cx="1668601" cy="579900"/>
          </a:xfrm>
          <a:prstGeom prst="rect">
            <a:avLst/>
          </a:prstGeom>
        </p:spPr>
        <p:txBody>
          <a:bodyPr>
            <a:prstTxWarp prst="textPlain">
              <a:avLst/>
            </a:prstTxWarp>
          </a:bodyPr>
          <a:lstStyle/>
          <a:p>
            <a:pPr lvl="0" algn="ctr"/>
            <a:r>
              <a:rPr b="0" i="0">
                <a:ln w="9525" cap="flat" cmpd="sng">
                  <a:solidFill>
                    <a:srgbClr val="000000"/>
                  </a:solidFill>
                  <a:prstDash val="solid"/>
                  <a:round/>
                  <a:headEnd type="none" w="sm" len="sm"/>
                  <a:tailEnd type="none" w="sm" len="sm"/>
                </a:ln>
                <a:solidFill>
                  <a:srgbClr val="FF0000"/>
                </a:solidFill>
                <a:latin typeface="Arial"/>
              </a:rPr>
              <a:t>3 Units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pic>
        <p:nvPicPr>
          <p:cNvPr id="765" name="Google Shape;765;p83"/>
          <p:cNvPicPr preferRelativeResize="0"/>
          <p:nvPr/>
        </p:nvPicPr>
        <p:blipFill>
          <a:blip r:embed="rId3">
            <a:alphaModFix/>
          </a:blip>
          <a:stretch>
            <a:fillRect/>
          </a:stretch>
        </p:blipFill>
        <p:spPr>
          <a:xfrm>
            <a:off x="5333401" y="453175"/>
            <a:ext cx="3635450" cy="4529800"/>
          </a:xfrm>
          <a:prstGeom prst="rect">
            <a:avLst/>
          </a:prstGeom>
          <a:noFill/>
          <a:ln>
            <a:noFill/>
          </a:ln>
        </p:spPr>
      </p:pic>
      <p:pic>
        <p:nvPicPr>
          <p:cNvPr id="766" name="Google Shape;766;p83"/>
          <p:cNvPicPr preferRelativeResize="0"/>
          <p:nvPr/>
        </p:nvPicPr>
        <p:blipFill>
          <a:blip r:embed="rId4">
            <a:alphaModFix/>
          </a:blip>
          <a:stretch>
            <a:fillRect/>
          </a:stretch>
        </p:blipFill>
        <p:spPr>
          <a:xfrm>
            <a:off x="76200" y="-76200"/>
            <a:ext cx="1092724" cy="1414100"/>
          </a:xfrm>
          <a:prstGeom prst="rect">
            <a:avLst/>
          </a:prstGeom>
          <a:noFill/>
          <a:ln>
            <a:noFill/>
          </a:ln>
        </p:spPr>
      </p:pic>
      <p:sp>
        <p:nvSpPr>
          <p:cNvPr id="767" name="Google Shape;767;p83"/>
          <p:cNvSpPr txBox="1">
            <a:spLocks noGrp="1"/>
          </p:cNvSpPr>
          <p:nvPr>
            <p:ph type="ctrTitle"/>
          </p:nvPr>
        </p:nvSpPr>
        <p:spPr>
          <a:xfrm>
            <a:off x="1196475" y="585252"/>
            <a:ext cx="7772400" cy="700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3000" b="1">
                <a:solidFill>
                  <a:srgbClr val="0C234B"/>
                </a:solidFill>
                <a:latin typeface="Proxima Nova"/>
                <a:ea typeface="Proxima Nova"/>
                <a:cs typeface="Proxima Nova"/>
                <a:sym typeface="Proxima Nova"/>
              </a:rPr>
              <a:t>Diversity Attribute Courses Criteria </a:t>
            </a:r>
            <a:endParaRPr sz="3000" b="1">
              <a:solidFill>
                <a:srgbClr val="0C234B"/>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sz="3000">
              <a:solidFill>
                <a:srgbClr val="0C234B"/>
              </a:solidFill>
              <a:latin typeface="Proxima Nova"/>
              <a:ea typeface="Proxima Nova"/>
              <a:cs typeface="Proxima Nova"/>
              <a:sym typeface="Proxima Nova"/>
            </a:endParaRPr>
          </a:p>
        </p:txBody>
      </p:sp>
      <p:sp>
        <p:nvSpPr>
          <p:cNvPr id="768" name="Google Shape;768;p83"/>
          <p:cNvSpPr txBox="1"/>
          <p:nvPr/>
        </p:nvSpPr>
        <p:spPr>
          <a:xfrm>
            <a:off x="1196475" y="981325"/>
            <a:ext cx="7772400" cy="24438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 sz="1700" b="1" dirty="0">
                <a:solidFill>
                  <a:srgbClr val="0C234B"/>
                </a:solidFill>
                <a:latin typeface="Proxima Nova"/>
                <a:ea typeface="Proxima Nova"/>
                <a:cs typeface="Proxima Nova"/>
                <a:sym typeface="Proxima Nova"/>
              </a:rPr>
              <a:t>Specific to EP</a:t>
            </a:r>
            <a:r>
              <a:rPr lang="en" sz="1700" dirty="0">
                <a:solidFill>
                  <a:srgbClr val="0C234B"/>
                </a:solidFill>
                <a:latin typeface="Proxima Nova"/>
                <a:ea typeface="Proxima Nova"/>
                <a:cs typeface="Proxima Nova"/>
                <a:sym typeface="Proxima Nova"/>
              </a:rPr>
              <a:t>:</a:t>
            </a:r>
            <a:endParaRPr sz="1700" dirty="0">
              <a:solidFill>
                <a:srgbClr val="0C234B"/>
              </a:solidFill>
              <a:latin typeface="Proxima Nova"/>
              <a:ea typeface="Proxima Nova"/>
              <a:cs typeface="Proxima Nova"/>
              <a:sym typeface="Proxima Nova"/>
            </a:endParaRPr>
          </a:p>
          <a:p>
            <a:pPr marL="342900" lvl="0" indent="-266700" algn="l" rtl="0">
              <a:lnSpc>
                <a:spcPct val="100000"/>
              </a:lnSpc>
              <a:spcBef>
                <a:spcPts val="0"/>
              </a:spcBef>
              <a:spcAft>
                <a:spcPts val="0"/>
              </a:spcAft>
              <a:buClr>
                <a:srgbClr val="0C234B"/>
              </a:buClr>
              <a:buSzPts val="1600"/>
              <a:buFont typeface="Proxima Nova"/>
              <a:buChar char="❖"/>
            </a:pPr>
            <a:r>
              <a:rPr lang="en" sz="1600" dirty="0">
                <a:latin typeface="Proxima Nova"/>
                <a:ea typeface="Proxima Nova"/>
                <a:cs typeface="Proxima Nova"/>
                <a:sym typeface="Proxima Nova"/>
              </a:rPr>
              <a:t>Describe and analyze the historical and structural bases of inequality from a specific disciplinary perspective.</a:t>
            </a:r>
            <a:endParaRPr sz="1600" dirty="0">
              <a:latin typeface="Proxima Nova"/>
              <a:ea typeface="Proxima Nova"/>
              <a:cs typeface="Proxima Nova"/>
              <a:sym typeface="Proxima Nova"/>
            </a:endParaRPr>
          </a:p>
          <a:p>
            <a:pPr marL="342900" lvl="0" indent="-266700" algn="l" rtl="0">
              <a:lnSpc>
                <a:spcPct val="100000"/>
              </a:lnSpc>
              <a:spcBef>
                <a:spcPts val="0"/>
              </a:spcBef>
              <a:spcAft>
                <a:spcPts val="0"/>
              </a:spcAft>
              <a:buClr>
                <a:srgbClr val="0C234B"/>
              </a:buClr>
              <a:buSzPts val="1600"/>
              <a:buFont typeface="Proxima Nova"/>
              <a:buChar char="❖"/>
            </a:pPr>
            <a:r>
              <a:rPr lang="en" sz="1600" dirty="0">
                <a:latin typeface="Proxima Nova"/>
                <a:ea typeface="Proxima Nova"/>
                <a:cs typeface="Proxima Nova"/>
                <a:sym typeface="Proxima Nova"/>
              </a:rPr>
              <a:t>Explore how diversity and inequality are historically developed, reproduced, understood, and enacted in the context of power relationships.</a:t>
            </a:r>
            <a:endParaRPr sz="1600" dirty="0">
              <a:latin typeface="Proxima Nova"/>
              <a:ea typeface="Proxima Nova"/>
              <a:cs typeface="Proxima Nova"/>
              <a:sym typeface="Proxima Nova"/>
            </a:endParaRPr>
          </a:p>
          <a:p>
            <a:pPr marL="342900" lvl="0" indent="-266700" algn="l" rtl="0">
              <a:lnSpc>
                <a:spcPct val="100000"/>
              </a:lnSpc>
              <a:spcBef>
                <a:spcPts val="0"/>
              </a:spcBef>
              <a:spcAft>
                <a:spcPts val="0"/>
              </a:spcAft>
              <a:buClr>
                <a:srgbClr val="0C234B"/>
              </a:buClr>
              <a:buSzPts val="1600"/>
              <a:buFont typeface="Proxima Nova"/>
              <a:buChar char="❖"/>
            </a:pPr>
            <a:r>
              <a:rPr lang="en" sz="1600" dirty="0">
                <a:latin typeface="Proxima Nova"/>
                <a:ea typeface="Proxima Nova"/>
                <a:cs typeface="Proxima Nova"/>
                <a:sym typeface="Proxima Nova"/>
              </a:rPr>
              <a:t>Identify disparities and struggle of groups including, but not limited to, race/ethnicity, gender, sexual orientation, social class, and disability. Our intention is to emphasize these issues in the United States, but we are working on how to include international perspectives in a meaningful way.</a:t>
            </a:r>
            <a:endParaRPr sz="1600" dirty="0">
              <a:solidFill>
                <a:srgbClr val="0C234B"/>
              </a:solidFill>
              <a:latin typeface="Proxima Nova"/>
              <a:ea typeface="Proxima Nova"/>
              <a:cs typeface="Proxima Nova"/>
              <a:sym typeface="Proxima Nova"/>
            </a:endParaRPr>
          </a:p>
          <a:p>
            <a:pPr marL="342900" lvl="0" indent="0" algn="l" rtl="0">
              <a:lnSpc>
                <a:spcPct val="100000"/>
              </a:lnSpc>
              <a:spcBef>
                <a:spcPts val="0"/>
              </a:spcBef>
              <a:spcAft>
                <a:spcPts val="0"/>
              </a:spcAft>
              <a:buNone/>
            </a:pPr>
            <a:endParaRPr sz="1500" dirty="0">
              <a:solidFill>
                <a:srgbClr val="0C234B"/>
              </a:solidFill>
              <a:latin typeface="Proxima Nova"/>
              <a:ea typeface="Proxima Nova"/>
              <a:cs typeface="Proxima Nova"/>
              <a:sym typeface="Proxima Nova"/>
            </a:endParaRPr>
          </a:p>
          <a:p>
            <a:pPr marL="0" lvl="0" indent="0" algn="l" rtl="0">
              <a:lnSpc>
                <a:spcPct val="100000"/>
              </a:lnSpc>
              <a:spcBef>
                <a:spcPts val="0"/>
              </a:spcBef>
              <a:spcAft>
                <a:spcPts val="0"/>
              </a:spcAft>
              <a:buNone/>
            </a:pPr>
            <a:r>
              <a:rPr lang="en" sz="1700" b="1" dirty="0">
                <a:solidFill>
                  <a:srgbClr val="0C234B"/>
                </a:solidFill>
                <a:latin typeface="Proxima Nova"/>
                <a:ea typeface="Proxima Nova"/>
                <a:cs typeface="Proxima Nova"/>
                <a:sym typeface="Proxima Nova"/>
              </a:rPr>
              <a:t>Specific to BC</a:t>
            </a:r>
            <a:r>
              <a:rPr lang="en" sz="1700" dirty="0">
                <a:solidFill>
                  <a:srgbClr val="0C234B"/>
                </a:solidFill>
                <a:latin typeface="Proxima Nova"/>
                <a:ea typeface="Proxima Nova"/>
                <a:cs typeface="Proxima Nova"/>
                <a:sym typeface="Proxima Nova"/>
              </a:rPr>
              <a:t>:</a:t>
            </a:r>
            <a:endParaRPr sz="1700" dirty="0">
              <a:solidFill>
                <a:srgbClr val="0C234B"/>
              </a:solidFill>
              <a:latin typeface="Proxima Nova"/>
              <a:ea typeface="Proxima Nova"/>
              <a:cs typeface="Proxima Nova"/>
              <a:sym typeface="Proxima Nova"/>
            </a:endParaRPr>
          </a:p>
          <a:p>
            <a:pPr marL="342900" lvl="0" indent="-266700" algn="l" rtl="0">
              <a:lnSpc>
                <a:spcPct val="100000"/>
              </a:lnSpc>
              <a:spcBef>
                <a:spcPts val="0"/>
              </a:spcBef>
              <a:spcAft>
                <a:spcPts val="0"/>
              </a:spcAft>
              <a:buClr>
                <a:srgbClr val="0C234B"/>
              </a:buClr>
              <a:buSzPts val="1600"/>
              <a:buFont typeface="Proxima Nova"/>
              <a:buChar char="❖"/>
            </a:pPr>
            <a:r>
              <a:rPr lang="en" sz="1600" dirty="0">
                <a:latin typeface="Proxima Nova"/>
                <a:ea typeface="Proxima Nova"/>
                <a:cs typeface="Proxima Nova"/>
                <a:sym typeface="Proxima Nova"/>
              </a:rPr>
              <a:t>Apply principles of social justice and equity in social, economic, and/or environmental frameworks.</a:t>
            </a:r>
            <a:endParaRPr sz="1600" dirty="0">
              <a:latin typeface="Proxima Nova"/>
              <a:ea typeface="Proxima Nova"/>
              <a:cs typeface="Proxima Nova"/>
              <a:sym typeface="Proxima Nova"/>
            </a:endParaRPr>
          </a:p>
          <a:p>
            <a:pPr marL="342900" lvl="0" indent="-266700" algn="l" rtl="0">
              <a:lnSpc>
                <a:spcPct val="100000"/>
              </a:lnSpc>
              <a:spcBef>
                <a:spcPts val="0"/>
              </a:spcBef>
              <a:spcAft>
                <a:spcPts val="0"/>
              </a:spcAft>
              <a:buClr>
                <a:srgbClr val="0C234B"/>
              </a:buClr>
              <a:buSzPts val="1600"/>
              <a:buFont typeface="Proxima Nova"/>
              <a:buChar char="❖"/>
            </a:pPr>
            <a:r>
              <a:rPr lang="en" sz="1600" dirty="0">
                <a:latin typeface="Proxima Nova"/>
                <a:ea typeface="Proxima Nova"/>
                <a:cs typeface="Proxima Nova"/>
                <a:sym typeface="Proxima Nova"/>
              </a:rPr>
              <a:t>Propose action to build a more just and equitable society. </a:t>
            </a:r>
            <a:endParaRPr sz="1600" dirty="0">
              <a:solidFill>
                <a:srgbClr val="0C234B"/>
              </a:solidFill>
              <a:latin typeface="Proxima Nova"/>
              <a:ea typeface="Proxima Nova"/>
              <a:cs typeface="Proxima Nova"/>
              <a:sym typeface="Proxima Nova"/>
            </a:endParaRPr>
          </a:p>
        </p:txBody>
      </p:sp>
      <p:cxnSp>
        <p:nvCxnSpPr>
          <p:cNvPr id="769" name="Google Shape;769;p83"/>
          <p:cNvCxnSpPr/>
          <p:nvPr/>
        </p:nvCxnSpPr>
        <p:spPr>
          <a:xfrm>
            <a:off x="1300425" y="929850"/>
            <a:ext cx="8243100" cy="0"/>
          </a:xfrm>
          <a:prstGeom prst="straightConnector1">
            <a:avLst/>
          </a:prstGeom>
          <a:noFill/>
          <a:ln w="28575" cap="flat" cmpd="sng">
            <a:solidFill>
              <a:srgbClr val="378DBD"/>
            </a:solidFill>
            <a:prstDash val="solid"/>
            <a:round/>
            <a:headEnd type="none" w="med" len="med"/>
            <a:tailEnd type="none" w="med" len="med"/>
          </a:ln>
        </p:spPr>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pic>
        <p:nvPicPr>
          <p:cNvPr id="774" name="Google Shape;774;p84"/>
          <p:cNvPicPr preferRelativeResize="0"/>
          <p:nvPr/>
        </p:nvPicPr>
        <p:blipFill>
          <a:blip r:embed="rId3">
            <a:alphaModFix/>
          </a:blip>
          <a:stretch>
            <a:fillRect/>
          </a:stretch>
        </p:blipFill>
        <p:spPr>
          <a:xfrm>
            <a:off x="5333401" y="453175"/>
            <a:ext cx="3635450" cy="4529800"/>
          </a:xfrm>
          <a:prstGeom prst="rect">
            <a:avLst/>
          </a:prstGeom>
          <a:noFill/>
          <a:ln>
            <a:noFill/>
          </a:ln>
        </p:spPr>
      </p:pic>
      <p:pic>
        <p:nvPicPr>
          <p:cNvPr id="775" name="Google Shape;775;p84"/>
          <p:cNvPicPr preferRelativeResize="0"/>
          <p:nvPr/>
        </p:nvPicPr>
        <p:blipFill>
          <a:blip r:embed="rId4">
            <a:alphaModFix/>
          </a:blip>
          <a:stretch>
            <a:fillRect/>
          </a:stretch>
        </p:blipFill>
        <p:spPr>
          <a:xfrm>
            <a:off x="76200" y="-76200"/>
            <a:ext cx="1092724" cy="1414100"/>
          </a:xfrm>
          <a:prstGeom prst="rect">
            <a:avLst/>
          </a:prstGeom>
          <a:noFill/>
          <a:ln>
            <a:noFill/>
          </a:ln>
        </p:spPr>
      </p:pic>
      <p:sp>
        <p:nvSpPr>
          <p:cNvPr id="776" name="Google Shape;776;p84"/>
          <p:cNvSpPr txBox="1">
            <a:spLocks noGrp="1"/>
          </p:cNvSpPr>
          <p:nvPr>
            <p:ph type="ctrTitle"/>
          </p:nvPr>
        </p:nvSpPr>
        <p:spPr>
          <a:xfrm>
            <a:off x="1196475" y="585252"/>
            <a:ext cx="7772400" cy="700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3000" b="1">
                <a:solidFill>
                  <a:srgbClr val="0C234B"/>
                </a:solidFill>
                <a:latin typeface="Proxima Nova"/>
                <a:ea typeface="Proxima Nova"/>
                <a:cs typeface="Proxima Nova"/>
                <a:sym typeface="Proxima Nova"/>
              </a:rPr>
              <a:t>Diversity Attribute Learning Outcomes</a:t>
            </a:r>
            <a:endParaRPr sz="3000" b="1">
              <a:solidFill>
                <a:srgbClr val="0C234B"/>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sz="3000">
              <a:solidFill>
                <a:srgbClr val="0C234B"/>
              </a:solidFill>
              <a:latin typeface="Proxima Nova"/>
              <a:ea typeface="Proxima Nova"/>
              <a:cs typeface="Proxima Nova"/>
              <a:sym typeface="Proxima Nova"/>
            </a:endParaRPr>
          </a:p>
        </p:txBody>
      </p:sp>
      <p:sp>
        <p:nvSpPr>
          <p:cNvPr id="777" name="Google Shape;777;p84"/>
          <p:cNvSpPr txBox="1"/>
          <p:nvPr/>
        </p:nvSpPr>
        <p:spPr>
          <a:xfrm>
            <a:off x="876150" y="981325"/>
            <a:ext cx="8092800" cy="3448800"/>
          </a:xfrm>
          <a:prstGeom prst="rect">
            <a:avLst/>
          </a:prstGeom>
          <a:noFill/>
          <a:ln>
            <a:noFill/>
          </a:ln>
        </p:spPr>
        <p:txBody>
          <a:bodyPr spcFirstLastPara="1" wrap="square" lIns="68575" tIns="34275" rIns="68575" bIns="34275" anchor="t" anchorCtr="0">
            <a:noAutofit/>
          </a:bodyPr>
          <a:lstStyle/>
          <a:p>
            <a:pPr marL="342900" lvl="0" indent="-266700" algn="l" rtl="0">
              <a:lnSpc>
                <a:spcPct val="115000"/>
              </a:lnSpc>
              <a:spcBef>
                <a:spcPts val="1200"/>
              </a:spcBef>
              <a:spcAft>
                <a:spcPts val="0"/>
              </a:spcAft>
              <a:buClr>
                <a:srgbClr val="0C234B"/>
              </a:buClr>
              <a:buSzPts val="1600"/>
              <a:buFont typeface="Proxima Nova"/>
              <a:buChar char="❖"/>
            </a:pPr>
            <a:r>
              <a:rPr lang="en" sz="1600">
                <a:latin typeface="Proxima Nova"/>
                <a:ea typeface="Proxima Nova"/>
                <a:cs typeface="Proxima Nova"/>
                <a:sym typeface="Proxima Nova"/>
              </a:rPr>
              <a:t>Describe systemic inequities experienced by populations who have been historically and systemically marginalized, including but not limited to racial/ethnic minorities, women, LGBTQIA+ people, economically marginalized communities, and disabled people </a:t>
            </a:r>
            <a:endParaRPr sz="1600">
              <a:latin typeface="Proxima Nova"/>
              <a:ea typeface="Proxima Nova"/>
              <a:cs typeface="Proxima Nova"/>
              <a:sym typeface="Proxima Nova"/>
            </a:endParaRPr>
          </a:p>
          <a:p>
            <a:pPr marL="342900" lvl="0" indent="-266700" algn="l" rtl="0">
              <a:lnSpc>
                <a:spcPct val="115000"/>
              </a:lnSpc>
              <a:spcBef>
                <a:spcPts val="0"/>
              </a:spcBef>
              <a:spcAft>
                <a:spcPts val="0"/>
              </a:spcAft>
              <a:buClr>
                <a:srgbClr val="0C234B"/>
              </a:buClr>
              <a:buSzPts val="1600"/>
              <a:buFont typeface="Proxima Nova"/>
              <a:buChar char="❖"/>
            </a:pPr>
            <a:r>
              <a:rPr lang="en" sz="1600">
                <a:latin typeface="Proxima Nova"/>
                <a:ea typeface="Proxima Nova"/>
                <a:cs typeface="Proxima Nova"/>
                <a:sym typeface="Proxima Nova"/>
              </a:rPr>
              <a:t>Explain the relationships among diversity, power, and justice.</a:t>
            </a:r>
            <a:endParaRPr sz="1600">
              <a:latin typeface="Proxima Nova"/>
              <a:ea typeface="Proxima Nova"/>
              <a:cs typeface="Proxima Nova"/>
              <a:sym typeface="Proxima Nova"/>
            </a:endParaRPr>
          </a:p>
          <a:p>
            <a:pPr marL="342900" lvl="0" indent="-266700" algn="l" rtl="0">
              <a:lnSpc>
                <a:spcPct val="115000"/>
              </a:lnSpc>
              <a:spcBef>
                <a:spcPts val="0"/>
              </a:spcBef>
              <a:spcAft>
                <a:spcPts val="0"/>
              </a:spcAft>
              <a:buClr>
                <a:srgbClr val="0C234B"/>
              </a:buClr>
              <a:buSzPts val="1600"/>
              <a:buFont typeface="Proxima Nova"/>
              <a:buChar char="❖"/>
            </a:pPr>
            <a:r>
              <a:rPr lang="en" sz="1600">
                <a:latin typeface="Proxima Nova"/>
                <a:ea typeface="Proxima Nova"/>
                <a:cs typeface="Proxima Nova"/>
                <a:sym typeface="Proxima Nova"/>
              </a:rPr>
              <a:t>Analyze how social, environmental, institutional, and other systemic structures influence how</a:t>
            </a:r>
            <a:r>
              <a:rPr lang="en" sz="1600" b="1">
                <a:latin typeface="Proxima Nova"/>
                <a:ea typeface="Proxima Nova"/>
                <a:cs typeface="Proxima Nova"/>
                <a:sym typeface="Proxima Nova"/>
              </a:rPr>
              <a:t> knowledge is constructed</a:t>
            </a:r>
            <a:r>
              <a:rPr lang="en" sz="1600">
                <a:latin typeface="Proxima Nova"/>
                <a:ea typeface="Proxima Nova"/>
                <a:cs typeface="Proxima Nova"/>
                <a:sym typeface="Proxima Nova"/>
              </a:rPr>
              <a:t>. This can include historically and/or contemporarily.</a:t>
            </a:r>
            <a:endParaRPr sz="1600">
              <a:latin typeface="Proxima Nova"/>
              <a:ea typeface="Proxima Nova"/>
              <a:cs typeface="Proxima Nova"/>
              <a:sym typeface="Proxima Nova"/>
            </a:endParaRPr>
          </a:p>
          <a:p>
            <a:pPr marL="342900" lvl="0" indent="-266700" algn="l" rtl="0">
              <a:lnSpc>
                <a:spcPct val="115000"/>
              </a:lnSpc>
              <a:spcBef>
                <a:spcPts val="0"/>
              </a:spcBef>
              <a:spcAft>
                <a:spcPts val="0"/>
              </a:spcAft>
              <a:buClr>
                <a:srgbClr val="0C234B"/>
              </a:buClr>
              <a:buSzPts val="1600"/>
              <a:buFont typeface="Proxima Nova"/>
              <a:buChar char="❖"/>
            </a:pPr>
            <a:r>
              <a:rPr lang="en" sz="1600">
                <a:latin typeface="Proxima Nova"/>
                <a:ea typeface="Proxima Nova"/>
                <a:cs typeface="Proxima Nova"/>
                <a:sym typeface="Proxima Nova"/>
              </a:rPr>
              <a:t>Reflect upon how they and others experience privilege and oppression/marginalization.</a:t>
            </a:r>
            <a:endParaRPr sz="1600">
              <a:latin typeface="Proxima Nova"/>
              <a:ea typeface="Proxima Nova"/>
              <a:cs typeface="Proxima Nova"/>
              <a:sym typeface="Proxima Nova"/>
            </a:endParaRPr>
          </a:p>
          <a:p>
            <a:pPr marL="342900" lvl="0" indent="-266700" algn="l" rtl="0">
              <a:lnSpc>
                <a:spcPct val="115000"/>
              </a:lnSpc>
              <a:spcBef>
                <a:spcPts val="0"/>
              </a:spcBef>
              <a:spcAft>
                <a:spcPts val="0"/>
              </a:spcAft>
              <a:buClr>
                <a:srgbClr val="0C234B"/>
              </a:buClr>
              <a:buSzPts val="1600"/>
              <a:buFont typeface="Proxima Nova"/>
              <a:buChar char="❖"/>
            </a:pPr>
            <a:r>
              <a:rPr lang="en" sz="1600">
                <a:latin typeface="Proxima Nova"/>
                <a:ea typeface="Proxima Nova"/>
                <a:cs typeface="Proxima Nova"/>
                <a:sym typeface="Proxima Nova"/>
              </a:rPr>
              <a:t>Propose meaningful action to create a more equitable society.</a:t>
            </a:r>
            <a:endParaRPr sz="1600" b="1" u="sng">
              <a:solidFill>
                <a:srgbClr val="0C234B"/>
              </a:solidFill>
              <a:latin typeface="Proxima Nova"/>
              <a:ea typeface="Proxima Nova"/>
              <a:cs typeface="Proxima Nova"/>
              <a:sym typeface="Proxima Nova"/>
            </a:endParaRPr>
          </a:p>
        </p:txBody>
      </p:sp>
      <p:cxnSp>
        <p:nvCxnSpPr>
          <p:cNvPr id="778" name="Google Shape;778;p84"/>
          <p:cNvCxnSpPr/>
          <p:nvPr/>
        </p:nvCxnSpPr>
        <p:spPr>
          <a:xfrm>
            <a:off x="1300425" y="929850"/>
            <a:ext cx="8243100" cy="0"/>
          </a:xfrm>
          <a:prstGeom prst="straightConnector1">
            <a:avLst/>
          </a:prstGeom>
          <a:noFill/>
          <a:ln w="28575" cap="flat" cmpd="sng">
            <a:solidFill>
              <a:srgbClr val="378DBD"/>
            </a:solidFill>
            <a:prstDash val="solid"/>
            <a:round/>
            <a:headEnd type="none" w="med" len="med"/>
            <a:tailEnd type="none" w="med" len="med"/>
          </a:ln>
        </p:spPr>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pic>
        <p:nvPicPr>
          <p:cNvPr id="783" name="Google Shape;783;p85"/>
          <p:cNvPicPr preferRelativeResize="0"/>
          <p:nvPr/>
        </p:nvPicPr>
        <p:blipFill>
          <a:blip r:embed="rId3">
            <a:alphaModFix/>
          </a:blip>
          <a:stretch>
            <a:fillRect/>
          </a:stretch>
        </p:blipFill>
        <p:spPr>
          <a:xfrm>
            <a:off x="5333401" y="453175"/>
            <a:ext cx="3635450" cy="4529800"/>
          </a:xfrm>
          <a:prstGeom prst="rect">
            <a:avLst/>
          </a:prstGeom>
          <a:noFill/>
          <a:ln>
            <a:noFill/>
          </a:ln>
        </p:spPr>
      </p:pic>
      <p:pic>
        <p:nvPicPr>
          <p:cNvPr id="784" name="Google Shape;784;p85"/>
          <p:cNvPicPr preferRelativeResize="0"/>
          <p:nvPr/>
        </p:nvPicPr>
        <p:blipFill>
          <a:blip r:embed="rId4">
            <a:alphaModFix/>
          </a:blip>
          <a:stretch>
            <a:fillRect/>
          </a:stretch>
        </p:blipFill>
        <p:spPr>
          <a:xfrm>
            <a:off x="76200" y="-76200"/>
            <a:ext cx="1092724" cy="1414100"/>
          </a:xfrm>
          <a:prstGeom prst="rect">
            <a:avLst/>
          </a:prstGeom>
          <a:noFill/>
          <a:ln>
            <a:noFill/>
          </a:ln>
        </p:spPr>
      </p:pic>
      <p:sp>
        <p:nvSpPr>
          <p:cNvPr id="785" name="Google Shape;785;p85"/>
          <p:cNvSpPr txBox="1">
            <a:spLocks noGrp="1"/>
          </p:cNvSpPr>
          <p:nvPr>
            <p:ph type="ctrTitle"/>
          </p:nvPr>
        </p:nvSpPr>
        <p:spPr>
          <a:xfrm>
            <a:off x="1196475" y="585252"/>
            <a:ext cx="7772400" cy="700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3000" b="1">
                <a:solidFill>
                  <a:srgbClr val="0C234B"/>
                </a:solidFill>
                <a:latin typeface="Proxima Nova"/>
                <a:ea typeface="Proxima Nova"/>
                <a:cs typeface="Proxima Nova"/>
                <a:sym typeface="Proxima Nova"/>
              </a:rPr>
              <a:t>Diversity Attribute Signature Assignment</a:t>
            </a:r>
            <a:endParaRPr sz="3000" b="1">
              <a:solidFill>
                <a:srgbClr val="0C234B"/>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sz="3000">
              <a:solidFill>
                <a:srgbClr val="0C234B"/>
              </a:solidFill>
              <a:latin typeface="Proxima Nova"/>
              <a:ea typeface="Proxima Nova"/>
              <a:cs typeface="Proxima Nova"/>
              <a:sym typeface="Proxima Nova"/>
            </a:endParaRPr>
          </a:p>
        </p:txBody>
      </p:sp>
      <p:sp>
        <p:nvSpPr>
          <p:cNvPr id="786" name="Google Shape;786;p85"/>
          <p:cNvSpPr txBox="1"/>
          <p:nvPr/>
        </p:nvSpPr>
        <p:spPr>
          <a:xfrm>
            <a:off x="1290200" y="1871975"/>
            <a:ext cx="7772400" cy="24438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None/>
            </a:pPr>
            <a:r>
              <a:rPr lang="en" sz="1600" b="1">
                <a:solidFill>
                  <a:srgbClr val="0C234B"/>
                </a:solidFill>
                <a:latin typeface="Proxima Nova"/>
                <a:ea typeface="Proxima Nova"/>
                <a:cs typeface="Proxima Nova"/>
                <a:sym typeface="Proxima Nova"/>
              </a:rPr>
              <a:t>Required (two)</a:t>
            </a:r>
            <a:r>
              <a:rPr lang="en" sz="1600">
                <a:solidFill>
                  <a:srgbClr val="0C234B"/>
                </a:solidFill>
                <a:latin typeface="Proxima Nova"/>
                <a:ea typeface="Proxima Nova"/>
                <a:cs typeface="Proxima Nova"/>
                <a:sym typeface="Proxima Nova"/>
              </a:rPr>
              <a:t>:</a:t>
            </a:r>
            <a:endParaRPr sz="1600">
              <a:solidFill>
                <a:srgbClr val="0C234B"/>
              </a:solidFill>
              <a:latin typeface="Proxima Nova"/>
              <a:ea typeface="Proxima Nova"/>
              <a:cs typeface="Proxima Nova"/>
              <a:sym typeface="Proxima Nova"/>
            </a:endParaRPr>
          </a:p>
          <a:p>
            <a:pPr marL="342900" lvl="0" indent="-260350" algn="l" rtl="0">
              <a:spcBef>
                <a:spcPts val="0"/>
              </a:spcBef>
              <a:spcAft>
                <a:spcPts val="0"/>
              </a:spcAft>
              <a:buClr>
                <a:srgbClr val="0C234B"/>
              </a:buClr>
              <a:buSzPts val="1500"/>
              <a:buFont typeface="Proxima Nova"/>
              <a:buChar char="❖"/>
            </a:pPr>
            <a:r>
              <a:rPr lang="en" sz="1500">
                <a:solidFill>
                  <a:srgbClr val="0C234B"/>
                </a:solidFill>
                <a:latin typeface="Proxima Nova"/>
                <a:ea typeface="Proxima Nova"/>
                <a:cs typeface="Proxima Nova"/>
                <a:sym typeface="Proxima Nova"/>
              </a:rPr>
              <a:t>Describe systemic inequities experienced by populations who have been historically and systemically marginalized, including but not limited to racial/ethnic minorities, women, LGBTQIA+ people, economically marginalized communities &amp; disabled people</a:t>
            </a:r>
            <a:endParaRPr sz="1500">
              <a:solidFill>
                <a:srgbClr val="0C234B"/>
              </a:solidFill>
              <a:latin typeface="Proxima Nova"/>
              <a:ea typeface="Proxima Nova"/>
              <a:cs typeface="Proxima Nova"/>
              <a:sym typeface="Proxima Nova"/>
            </a:endParaRPr>
          </a:p>
          <a:p>
            <a:pPr marL="342900" lvl="0" indent="-260350" algn="l" rtl="0">
              <a:spcBef>
                <a:spcPts val="0"/>
              </a:spcBef>
              <a:spcAft>
                <a:spcPts val="0"/>
              </a:spcAft>
              <a:buClr>
                <a:srgbClr val="0C234B"/>
              </a:buClr>
              <a:buSzPts val="1500"/>
              <a:buFont typeface="Proxima Nova"/>
              <a:buChar char="❖"/>
            </a:pPr>
            <a:r>
              <a:rPr lang="en" sz="1500">
                <a:solidFill>
                  <a:srgbClr val="0C234B"/>
                </a:solidFill>
                <a:latin typeface="Proxima Nova"/>
                <a:ea typeface="Proxima Nova"/>
                <a:cs typeface="Proxima Nova"/>
                <a:sym typeface="Proxima Nova"/>
              </a:rPr>
              <a:t>Reflect upon how they and others experience privilege and oppression/marginalization</a:t>
            </a:r>
            <a:endParaRPr sz="1500">
              <a:solidFill>
                <a:srgbClr val="0C234B"/>
              </a:solidFill>
              <a:latin typeface="Proxima Nova"/>
              <a:ea typeface="Proxima Nova"/>
              <a:cs typeface="Proxima Nova"/>
              <a:sym typeface="Proxima Nova"/>
            </a:endParaRPr>
          </a:p>
          <a:p>
            <a:pPr marL="342900" lvl="0" indent="0" algn="l" rtl="0">
              <a:spcBef>
                <a:spcPts val="0"/>
              </a:spcBef>
              <a:spcAft>
                <a:spcPts val="0"/>
              </a:spcAft>
              <a:buNone/>
            </a:pPr>
            <a:endParaRPr sz="900">
              <a:solidFill>
                <a:srgbClr val="0C234B"/>
              </a:solidFill>
              <a:latin typeface="Proxima Nova"/>
              <a:ea typeface="Proxima Nova"/>
              <a:cs typeface="Proxima Nova"/>
              <a:sym typeface="Proxima Nova"/>
            </a:endParaRPr>
          </a:p>
          <a:p>
            <a:pPr marL="0" lvl="0" indent="0" algn="l" rtl="0">
              <a:spcBef>
                <a:spcPts val="0"/>
              </a:spcBef>
              <a:spcAft>
                <a:spcPts val="0"/>
              </a:spcAft>
              <a:buNone/>
            </a:pPr>
            <a:r>
              <a:rPr lang="en" sz="1600" b="1">
                <a:solidFill>
                  <a:srgbClr val="0C234B"/>
                </a:solidFill>
                <a:latin typeface="Proxima Nova"/>
                <a:ea typeface="Proxima Nova"/>
                <a:cs typeface="Proxima Nova"/>
                <a:sym typeface="Proxima Nova"/>
              </a:rPr>
              <a:t>And one (or more) of the following</a:t>
            </a:r>
            <a:r>
              <a:rPr lang="en" sz="1600">
                <a:solidFill>
                  <a:srgbClr val="0C234B"/>
                </a:solidFill>
                <a:latin typeface="Proxima Nova"/>
                <a:ea typeface="Proxima Nova"/>
                <a:cs typeface="Proxima Nova"/>
                <a:sym typeface="Proxima Nova"/>
              </a:rPr>
              <a:t>:</a:t>
            </a:r>
            <a:endParaRPr sz="1600">
              <a:solidFill>
                <a:srgbClr val="0C234B"/>
              </a:solidFill>
              <a:latin typeface="Proxima Nova"/>
              <a:ea typeface="Proxima Nova"/>
              <a:cs typeface="Proxima Nova"/>
              <a:sym typeface="Proxima Nova"/>
            </a:endParaRPr>
          </a:p>
          <a:p>
            <a:pPr marL="342900" lvl="0" indent="-260350" algn="l" rtl="0">
              <a:spcBef>
                <a:spcPts val="0"/>
              </a:spcBef>
              <a:spcAft>
                <a:spcPts val="0"/>
              </a:spcAft>
              <a:buClr>
                <a:srgbClr val="0C234B"/>
              </a:buClr>
              <a:buSzPts val="1500"/>
              <a:buFont typeface="Proxima Nova"/>
              <a:buChar char="❖"/>
            </a:pPr>
            <a:r>
              <a:rPr lang="en" sz="1500">
                <a:solidFill>
                  <a:srgbClr val="0C234B"/>
                </a:solidFill>
                <a:latin typeface="Proxima Nova"/>
                <a:ea typeface="Proxima Nova"/>
                <a:cs typeface="Proxima Nova"/>
                <a:sym typeface="Proxima Nova"/>
              </a:rPr>
              <a:t>Explain the relationships among diversity, power, and justice (EP-potentially)</a:t>
            </a:r>
            <a:endParaRPr sz="1500">
              <a:solidFill>
                <a:srgbClr val="0C234B"/>
              </a:solidFill>
              <a:latin typeface="Proxima Nova"/>
              <a:ea typeface="Proxima Nova"/>
              <a:cs typeface="Proxima Nova"/>
              <a:sym typeface="Proxima Nova"/>
            </a:endParaRPr>
          </a:p>
          <a:p>
            <a:pPr marL="342900" lvl="0" indent="-260350" algn="l" rtl="0">
              <a:spcBef>
                <a:spcPts val="0"/>
              </a:spcBef>
              <a:spcAft>
                <a:spcPts val="0"/>
              </a:spcAft>
              <a:buClr>
                <a:srgbClr val="0C234B"/>
              </a:buClr>
              <a:buSzPts val="1500"/>
              <a:buFont typeface="Proxima Nova"/>
              <a:buChar char="❖"/>
            </a:pPr>
            <a:r>
              <a:rPr lang="en" sz="1500">
                <a:solidFill>
                  <a:srgbClr val="0C234B"/>
                </a:solidFill>
                <a:latin typeface="Proxima Nova"/>
                <a:ea typeface="Proxima Nova"/>
                <a:cs typeface="Proxima Nova"/>
                <a:sym typeface="Proxima Nova"/>
              </a:rPr>
              <a:t>Analyze how social, environmental, institutional, and other systemic structures influence how knowledge is constructed (historically and/or contemporarily) (BC-potentially)</a:t>
            </a:r>
            <a:endParaRPr sz="1500">
              <a:solidFill>
                <a:srgbClr val="0C234B"/>
              </a:solidFill>
              <a:latin typeface="Proxima Nova"/>
              <a:ea typeface="Proxima Nova"/>
              <a:cs typeface="Proxima Nova"/>
              <a:sym typeface="Proxima Nova"/>
            </a:endParaRPr>
          </a:p>
          <a:p>
            <a:pPr marL="342900" lvl="0" indent="-260350" algn="l" rtl="0">
              <a:spcBef>
                <a:spcPts val="0"/>
              </a:spcBef>
              <a:spcAft>
                <a:spcPts val="0"/>
              </a:spcAft>
              <a:buClr>
                <a:srgbClr val="0C234B"/>
              </a:buClr>
              <a:buSzPts val="1500"/>
              <a:buFont typeface="Proxima Nova"/>
              <a:buChar char="❖"/>
            </a:pPr>
            <a:r>
              <a:rPr lang="en" sz="1500">
                <a:solidFill>
                  <a:srgbClr val="0C234B"/>
                </a:solidFill>
                <a:latin typeface="Proxima Nova"/>
                <a:ea typeface="Proxima Nova"/>
                <a:cs typeface="Proxima Nova"/>
                <a:sym typeface="Proxima Nova"/>
              </a:rPr>
              <a:t>Propose/explore meaningful action to create a more equitable society (BC-potentially)</a:t>
            </a:r>
            <a:endParaRPr sz="1500">
              <a:solidFill>
                <a:srgbClr val="0C234B"/>
              </a:solidFill>
              <a:latin typeface="Proxima Nova"/>
              <a:ea typeface="Proxima Nova"/>
              <a:cs typeface="Proxima Nova"/>
              <a:sym typeface="Proxima Nova"/>
            </a:endParaRPr>
          </a:p>
          <a:p>
            <a:pPr marL="0" lvl="0" indent="0" algn="l" rtl="0">
              <a:spcBef>
                <a:spcPts val="0"/>
              </a:spcBef>
              <a:spcAft>
                <a:spcPts val="0"/>
              </a:spcAft>
              <a:buNone/>
            </a:pPr>
            <a:endParaRPr sz="1700">
              <a:solidFill>
                <a:srgbClr val="0C234B"/>
              </a:solidFill>
              <a:latin typeface="Proxima Nova"/>
              <a:ea typeface="Proxima Nova"/>
              <a:cs typeface="Proxima Nova"/>
              <a:sym typeface="Proxima Nova"/>
            </a:endParaRPr>
          </a:p>
        </p:txBody>
      </p:sp>
      <p:sp>
        <p:nvSpPr>
          <p:cNvPr id="787" name="Google Shape;787;p85"/>
          <p:cNvSpPr txBox="1"/>
          <p:nvPr/>
        </p:nvSpPr>
        <p:spPr>
          <a:xfrm>
            <a:off x="1220750" y="1019650"/>
            <a:ext cx="7772400" cy="8019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None/>
            </a:pPr>
            <a:r>
              <a:rPr lang="en" sz="1700" i="1">
                <a:solidFill>
                  <a:srgbClr val="0C234B"/>
                </a:solidFill>
                <a:latin typeface="Proxima Nova"/>
                <a:ea typeface="Proxima Nova"/>
                <a:cs typeface="Proxima Nova"/>
                <a:sym typeface="Proxima Nova"/>
              </a:rPr>
              <a:t>While diversity and inclusion will be embedded throughout the GE curriculum,</a:t>
            </a:r>
            <a:endParaRPr sz="1700" i="1">
              <a:solidFill>
                <a:srgbClr val="0C234B"/>
              </a:solidFill>
              <a:latin typeface="Proxima Nova"/>
              <a:ea typeface="Proxima Nova"/>
              <a:cs typeface="Proxima Nova"/>
              <a:sym typeface="Proxima Nova"/>
            </a:endParaRPr>
          </a:p>
          <a:p>
            <a:pPr marL="0" lvl="0" indent="0" algn="l" rtl="0">
              <a:spcBef>
                <a:spcPts val="0"/>
              </a:spcBef>
              <a:spcAft>
                <a:spcPts val="0"/>
              </a:spcAft>
              <a:buNone/>
            </a:pPr>
            <a:r>
              <a:rPr lang="en" sz="1700" i="1">
                <a:solidFill>
                  <a:srgbClr val="0C234B"/>
                </a:solidFill>
                <a:latin typeface="Proxima Nova"/>
                <a:ea typeface="Proxima Nova"/>
                <a:cs typeface="Proxima Nova"/>
                <a:sym typeface="Proxima Nova"/>
              </a:rPr>
              <a:t>EP and BC courses </a:t>
            </a:r>
            <a:r>
              <a:rPr lang="en" sz="1700" b="1" i="1">
                <a:solidFill>
                  <a:srgbClr val="0C234B"/>
                </a:solidFill>
                <a:latin typeface="Proxima Nova"/>
                <a:ea typeface="Proxima Nova"/>
                <a:cs typeface="Proxima Nova"/>
                <a:sym typeface="Proxima Nova"/>
              </a:rPr>
              <a:t>with the Diversity Attribute</a:t>
            </a:r>
            <a:r>
              <a:rPr lang="en" sz="1700" i="1">
                <a:solidFill>
                  <a:srgbClr val="0C234B"/>
                </a:solidFill>
                <a:latin typeface="Proxima Nova"/>
                <a:ea typeface="Proxima Nova"/>
                <a:cs typeface="Proxima Nova"/>
                <a:sym typeface="Proxima Nova"/>
              </a:rPr>
              <a:t> will provide students the opportunity to demonstrate at least three of the following </a:t>
            </a:r>
            <a:r>
              <a:rPr lang="en" sz="1700" b="1" i="1">
                <a:solidFill>
                  <a:srgbClr val="0C234B"/>
                </a:solidFill>
                <a:latin typeface="Proxima Nova"/>
                <a:ea typeface="Proxima Nova"/>
                <a:cs typeface="Proxima Nova"/>
                <a:sym typeface="Proxima Nova"/>
              </a:rPr>
              <a:t>learning outcomes</a:t>
            </a:r>
            <a:r>
              <a:rPr lang="en" sz="1700" i="1">
                <a:solidFill>
                  <a:srgbClr val="0C234B"/>
                </a:solidFill>
                <a:latin typeface="Proxima Nova"/>
                <a:ea typeface="Proxima Nova"/>
                <a:cs typeface="Proxima Nova"/>
                <a:sym typeface="Proxima Nova"/>
              </a:rPr>
              <a:t>:</a:t>
            </a:r>
            <a:endParaRPr sz="2000" i="1" u="none" strike="noStrike" cap="none">
              <a:solidFill>
                <a:srgbClr val="0C234B"/>
              </a:solidFill>
              <a:latin typeface="Proxima Nova"/>
              <a:ea typeface="Proxima Nova"/>
              <a:cs typeface="Proxima Nova"/>
              <a:sym typeface="Proxima Nova"/>
            </a:endParaRPr>
          </a:p>
        </p:txBody>
      </p:sp>
      <p:cxnSp>
        <p:nvCxnSpPr>
          <p:cNvPr id="788" name="Google Shape;788;p85"/>
          <p:cNvCxnSpPr/>
          <p:nvPr/>
        </p:nvCxnSpPr>
        <p:spPr>
          <a:xfrm>
            <a:off x="1300425" y="929850"/>
            <a:ext cx="8243100" cy="0"/>
          </a:xfrm>
          <a:prstGeom prst="straightConnector1">
            <a:avLst/>
          </a:prstGeom>
          <a:noFill/>
          <a:ln w="28575" cap="flat" cmpd="sng">
            <a:solidFill>
              <a:srgbClr val="378DBD"/>
            </a:solidFill>
            <a:prstDash val="solid"/>
            <a:round/>
            <a:headEnd type="none" w="med" len="med"/>
            <a:tailEnd type="none" w="med" len="med"/>
          </a:ln>
        </p:spPr>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pic>
        <p:nvPicPr>
          <p:cNvPr id="793" name="Google Shape;793;p86"/>
          <p:cNvPicPr preferRelativeResize="0"/>
          <p:nvPr/>
        </p:nvPicPr>
        <p:blipFill>
          <a:blip r:embed="rId3">
            <a:alphaModFix/>
          </a:blip>
          <a:stretch>
            <a:fillRect/>
          </a:stretch>
        </p:blipFill>
        <p:spPr>
          <a:xfrm>
            <a:off x="76200" y="-76200"/>
            <a:ext cx="1092724" cy="1414100"/>
          </a:xfrm>
          <a:prstGeom prst="rect">
            <a:avLst/>
          </a:prstGeom>
          <a:noFill/>
          <a:ln>
            <a:noFill/>
          </a:ln>
        </p:spPr>
      </p:pic>
      <p:sp>
        <p:nvSpPr>
          <p:cNvPr id="794" name="Google Shape;794;p86"/>
          <p:cNvSpPr txBox="1">
            <a:spLocks noGrp="1"/>
          </p:cNvSpPr>
          <p:nvPr>
            <p:ph type="ctrTitle"/>
          </p:nvPr>
        </p:nvSpPr>
        <p:spPr>
          <a:xfrm>
            <a:off x="1196475" y="585252"/>
            <a:ext cx="7772400" cy="700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3000" b="1">
                <a:solidFill>
                  <a:srgbClr val="0C234B"/>
                </a:solidFill>
                <a:latin typeface="Proxima Nova"/>
                <a:ea typeface="Proxima Nova"/>
                <a:cs typeface="Proxima Nova"/>
                <a:sym typeface="Proxima Nova"/>
              </a:rPr>
              <a:t>Signature Assignment Inspiration </a:t>
            </a:r>
            <a:endParaRPr sz="3000" b="1">
              <a:solidFill>
                <a:srgbClr val="0C234B"/>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sz="3000">
              <a:solidFill>
                <a:srgbClr val="0C234B"/>
              </a:solidFill>
              <a:latin typeface="Proxima Nova"/>
              <a:ea typeface="Proxima Nova"/>
              <a:cs typeface="Proxima Nova"/>
              <a:sym typeface="Proxima Nova"/>
            </a:endParaRPr>
          </a:p>
        </p:txBody>
      </p:sp>
      <p:sp>
        <p:nvSpPr>
          <p:cNvPr id="795" name="Google Shape;795;p86"/>
          <p:cNvSpPr txBox="1"/>
          <p:nvPr/>
        </p:nvSpPr>
        <p:spPr>
          <a:xfrm>
            <a:off x="1290200" y="2094950"/>
            <a:ext cx="7678800" cy="2460900"/>
          </a:xfrm>
          <a:prstGeom prst="rect">
            <a:avLst/>
          </a:prstGeom>
          <a:noFill/>
          <a:ln>
            <a:noFill/>
          </a:ln>
        </p:spPr>
        <p:txBody>
          <a:bodyPr spcFirstLastPara="1" wrap="square" lIns="68575" tIns="34275" rIns="68575" bIns="34275" anchor="t" anchorCtr="0">
            <a:noAutofit/>
          </a:bodyPr>
          <a:lstStyle/>
          <a:p>
            <a:pPr marL="342900" lvl="0" indent="-260350" algn="l" rtl="0">
              <a:spcBef>
                <a:spcPts val="0"/>
              </a:spcBef>
              <a:spcAft>
                <a:spcPts val="0"/>
              </a:spcAft>
              <a:buClr>
                <a:srgbClr val="0C234B"/>
              </a:buClr>
              <a:buSzPts val="1500"/>
              <a:buFont typeface="Proxima Nova"/>
              <a:buChar char="❖"/>
            </a:pPr>
            <a:r>
              <a:rPr lang="en" sz="1600" b="1" u="sng">
                <a:solidFill>
                  <a:schemeClr val="dk1"/>
                </a:solidFill>
                <a:latin typeface="Proxima Nova"/>
                <a:ea typeface="Proxima Nova"/>
                <a:cs typeface="Proxima Nova"/>
                <a:sym typeface="Proxima Nova"/>
                <a:hlinkClick r:id="rId4"/>
              </a:rPr>
              <a:t>ACES Student Projects</a:t>
            </a:r>
            <a:endParaRPr sz="1500">
              <a:solidFill>
                <a:srgbClr val="0C234B"/>
              </a:solidFill>
              <a:latin typeface="Proxima Nova"/>
              <a:ea typeface="Proxima Nova"/>
              <a:cs typeface="Proxima Nova"/>
              <a:sym typeface="Proxima Nova"/>
            </a:endParaRPr>
          </a:p>
          <a:p>
            <a:pPr marL="342900" lvl="0" indent="-260350" algn="l" rtl="0">
              <a:spcBef>
                <a:spcPts val="0"/>
              </a:spcBef>
              <a:spcAft>
                <a:spcPts val="0"/>
              </a:spcAft>
              <a:buClr>
                <a:srgbClr val="0C234B"/>
              </a:buClr>
              <a:buSzPts val="1500"/>
              <a:buFont typeface="Proxima Nova"/>
              <a:buChar char="❖"/>
            </a:pPr>
            <a:r>
              <a:rPr lang="en" sz="1500" b="1">
                <a:solidFill>
                  <a:srgbClr val="0C234B"/>
                </a:solidFill>
                <a:latin typeface="Proxima Nova"/>
                <a:ea typeface="Proxima Nova"/>
                <a:cs typeface="Proxima Nova"/>
                <a:sym typeface="Proxima Nova"/>
              </a:rPr>
              <a:t>Principles of Sociology</a:t>
            </a:r>
            <a:r>
              <a:rPr lang="en" sz="1500">
                <a:solidFill>
                  <a:srgbClr val="0C234B"/>
                </a:solidFill>
                <a:latin typeface="Proxima Nova"/>
                <a:ea typeface="Proxima Nova"/>
                <a:cs typeface="Proxima Nova"/>
                <a:sym typeface="Proxima Nova"/>
              </a:rPr>
              <a:t>: “As a part of the engaged scholarship component of this course, students developed an online resource guide for girls ​to discover employment​,​ ​health, and education resources​ as well ​as women-specific resources (including shelters for homeless ​​women and sexual health clinics)​.”</a:t>
            </a:r>
            <a:endParaRPr sz="1500">
              <a:solidFill>
                <a:srgbClr val="0C234B"/>
              </a:solidFill>
              <a:latin typeface="Proxima Nova"/>
              <a:ea typeface="Proxima Nova"/>
              <a:cs typeface="Proxima Nova"/>
              <a:sym typeface="Proxima Nova"/>
            </a:endParaRPr>
          </a:p>
          <a:p>
            <a:pPr marL="342900" lvl="0" indent="-260350" algn="l" rtl="0">
              <a:spcBef>
                <a:spcPts val="0"/>
              </a:spcBef>
              <a:spcAft>
                <a:spcPts val="0"/>
              </a:spcAft>
              <a:buClr>
                <a:srgbClr val="0C234B"/>
              </a:buClr>
              <a:buSzPts val="1500"/>
              <a:buFont typeface="Proxima Nova"/>
              <a:buChar char="❖"/>
            </a:pPr>
            <a:r>
              <a:rPr lang="en" sz="1500" b="1">
                <a:solidFill>
                  <a:srgbClr val="0C234B"/>
                </a:solidFill>
                <a:latin typeface="Proxima Nova"/>
                <a:ea typeface="Proxima Nova"/>
                <a:cs typeface="Proxima Nova"/>
                <a:sym typeface="Proxima Nova"/>
              </a:rPr>
              <a:t>Introduction to Community Health and Human Development:</a:t>
            </a:r>
            <a:r>
              <a:rPr lang="en" sz="1500">
                <a:solidFill>
                  <a:srgbClr val="0C234B"/>
                </a:solidFill>
                <a:latin typeface="Proxima Nova"/>
                <a:ea typeface="Proxima Nova"/>
                <a:cs typeface="Proxima Nova"/>
                <a:sym typeface="Proxima Nova"/>
              </a:rPr>
              <a:t> “Students built a Bay Area Rapid Transit (BART) map website with embedded video stories from individual community members and organizations. To highlight the wide range of health inequities, these stories focused on individuals representative of some of the most disparate Bay Area communities in terms of both wealth and health outcomes.”</a:t>
            </a:r>
            <a:endParaRPr sz="1500">
              <a:solidFill>
                <a:srgbClr val="0C234B"/>
              </a:solidFill>
              <a:latin typeface="Proxima Nova"/>
              <a:ea typeface="Proxima Nova"/>
              <a:cs typeface="Proxima Nova"/>
              <a:sym typeface="Proxima Nova"/>
            </a:endParaRPr>
          </a:p>
          <a:p>
            <a:pPr marL="0" lvl="0" indent="0" algn="l" rtl="0">
              <a:spcBef>
                <a:spcPts val="0"/>
              </a:spcBef>
              <a:spcAft>
                <a:spcPts val="0"/>
              </a:spcAft>
              <a:buNone/>
            </a:pPr>
            <a:endParaRPr sz="1600" u="sng">
              <a:solidFill>
                <a:srgbClr val="0C234B"/>
              </a:solidFill>
              <a:latin typeface="Proxima Nova"/>
              <a:ea typeface="Proxima Nova"/>
              <a:cs typeface="Proxima Nova"/>
              <a:sym typeface="Proxima Nova"/>
            </a:endParaRPr>
          </a:p>
          <a:p>
            <a:pPr marL="0" lvl="0" indent="0" algn="l" rtl="0">
              <a:spcBef>
                <a:spcPts val="0"/>
              </a:spcBef>
              <a:spcAft>
                <a:spcPts val="0"/>
              </a:spcAft>
              <a:buNone/>
            </a:pPr>
            <a:endParaRPr sz="1500">
              <a:solidFill>
                <a:srgbClr val="0C234B"/>
              </a:solidFill>
              <a:latin typeface="Proxima Nova"/>
              <a:ea typeface="Proxima Nova"/>
              <a:cs typeface="Proxima Nova"/>
              <a:sym typeface="Proxima Nova"/>
            </a:endParaRPr>
          </a:p>
          <a:p>
            <a:pPr marL="0" lvl="0" indent="0" algn="l" rtl="0">
              <a:spcBef>
                <a:spcPts val="0"/>
              </a:spcBef>
              <a:spcAft>
                <a:spcPts val="0"/>
              </a:spcAft>
              <a:buNone/>
            </a:pPr>
            <a:endParaRPr sz="1700">
              <a:solidFill>
                <a:srgbClr val="0C234B"/>
              </a:solidFill>
              <a:latin typeface="Proxima Nova"/>
              <a:ea typeface="Proxima Nova"/>
              <a:cs typeface="Proxima Nova"/>
              <a:sym typeface="Proxima Nova"/>
            </a:endParaRPr>
          </a:p>
        </p:txBody>
      </p:sp>
      <p:sp>
        <p:nvSpPr>
          <p:cNvPr id="796" name="Google Shape;796;p86"/>
          <p:cNvSpPr txBox="1"/>
          <p:nvPr/>
        </p:nvSpPr>
        <p:spPr>
          <a:xfrm>
            <a:off x="1220750" y="943450"/>
            <a:ext cx="7772400" cy="9093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None/>
            </a:pPr>
            <a:r>
              <a:rPr lang="en" sz="1700" i="1">
                <a:solidFill>
                  <a:srgbClr val="0C234B"/>
                </a:solidFill>
                <a:latin typeface="Proxima Nova"/>
                <a:ea typeface="Proxima Nova"/>
                <a:cs typeface="Proxima Nova"/>
                <a:sym typeface="Proxima Nova"/>
              </a:rPr>
              <a:t>Until we can draw upon more examples from our own institution, we were struck by the American Cultures</a:t>
            </a:r>
            <a:r>
              <a:rPr lang="en" sz="1700" b="1" i="1">
                <a:solidFill>
                  <a:srgbClr val="0C234B"/>
                </a:solidFill>
                <a:latin typeface="Proxima Nova"/>
                <a:ea typeface="Proxima Nova"/>
                <a:cs typeface="Proxima Nova"/>
                <a:sym typeface="Proxima Nova"/>
              </a:rPr>
              <a:t> Engaged</a:t>
            </a:r>
            <a:r>
              <a:rPr lang="en" sz="1700" i="1">
                <a:solidFill>
                  <a:srgbClr val="0C234B"/>
                </a:solidFill>
                <a:latin typeface="Proxima Nova"/>
                <a:ea typeface="Proxima Nova"/>
                <a:cs typeface="Proxima Nova"/>
                <a:sym typeface="Proxima Nova"/>
              </a:rPr>
              <a:t> Scholarship (ACES) Program at the University of California Berkeley: </a:t>
            </a:r>
            <a:r>
              <a:rPr lang="en" sz="1600" i="1" u="sng">
                <a:solidFill>
                  <a:schemeClr val="hlink"/>
                </a:solidFill>
                <a:latin typeface="Proxima Nova"/>
                <a:ea typeface="Proxima Nova"/>
                <a:cs typeface="Proxima Nova"/>
                <a:sym typeface="Proxima Nova"/>
                <a:hlinkClick r:id="rId4"/>
              </a:rPr>
              <a:t>https://americancultures.berkeley.edu/community-engagement/aces-student-projects</a:t>
            </a:r>
            <a:r>
              <a:rPr lang="en" sz="1600" i="1">
                <a:solidFill>
                  <a:srgbClr val="0C234B"/>
                </a:solidFill>
                <a:latin typeface="Proxima Nova"/>
                <a:ea typeface="Proxima Nova"/>
                <a:cs typeface="Proxima Nova"/>
                <a:sym typeface="Proxima Nova"/>
              </a:rPr>
              <a:t> </a:t>
            </a:r>
            <a:endParaRPr sz="1900" i="1" u="none" strike="noStrike" cap="none">
              <a:solidFill>
                <a:srgbClr val="0C234B"/>
              </a:solidFill>
              <a:latin typeface="Proxima Nova"/>
              <a:ea typeface="Proxima Nova"/>
              <a:cs typeface="Proxima Nova"/>
              <a:sym typeface="Proxima Nova"/>
            </a:endParaRPr>
          </a:p>
        </p:txBody>
      </p:sp>
      <p:cxnSp>
        <p:nvCxnSpPr>
          <p:cNvPr id="797" name="Google Shape;797;p86"/>
          <p:cNvCxnSpPr/>
          <p:nvPr/>
        </p:nvCxnSpPr>
        <p:spPr>
          <a:xfrm>
            <a:off x="1300425" y="929850"/>
            <a:ext cx="8243100" cy="0"/>
          </a:xfrm>
          <a:prstGeom prst="straightConnector1">
            <a:avLst/>
          </a:prstGeom>
          <a:noFill/>
          <a:ln w="28575" cap="flat" cmpd="sng">
            <a:solidFill>
              <a:srgbClr val="378DBD"/>
            </a:solidFill>
            <a:prstDash val="solid"/>
            <a:round/>
            <a:headEnd type="none" w="med" len="med"/>
            <a:tailEnd type="none" w="med" len="med"/>
          </a:ln>
        </p:spPr>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pic>
        <p:nvPicPr>
          <p:cNvPr id="802" name="Google Shape;802;p87"/>
          <p:cNvPicPr preferRelativeResize="0"/>
          <p:nvPr/>
        </p:nvPicPr>
        <p:blipFill>
          <a:blip r:embed="rId3">
            <a:alphaModFix/>
          </a:blip>
          <a:stretch>
            <a:fillRect/>
          </a:stretch>
        </p:blipFill>
        <p:spPr>
          <a:xfrm>
            <a:off x="5333401" y="453175"/>
            <a:ext cx="3635450" cy="4529800"/>
          </a:xfrm>
          <a:prstGeom prst="rect">
            <a:avLst/>
          </a:prstGeom>
          <a:noFill/>
          <a:ln>
            <a:noFill/>
          </a:ln>
        </p:spPr>
      </p:pic>
      <p:pic>
        <p:nvPicPr>
          <p:cNvPr id="803" name="Google Shape;803;p87"/>
          <p:cNvPicPr preferRelativeResize="0"/>
          <p:nvPr/>
        </p:nvPicPr>
        <p:blipFill>
          <a:blip r:embed="rId4">
            <a:alphaModFix/>
          </a:blip>
          <a:stretch>
            <a:fillRect/>
          </a:stretch>
        </p:blipFill>
        <p:spPr>
          <a:xfrm>
            <a:off x="76200" y="-76200"/>
            <a:ext cx="1092724" cy="1414100"/>
          </a:xfrm>
          <a:prstGeom prst="rect">
            <a:avLst/>
          </a:prstGeom>
          <a:noFill/>
          <a:ln>
            <a:noFill/>
          </a:ln>
        </p:spPr>
      </p:pic>
      <p:sp>
        <p:nvSpPr>
          <p:cNvPr id="804" name="Google Shape;804;p87"/>
          <p:cNvSpPr txBox="1">
            <a:spLocks noGrp="1"/>
          </p:cNvSpPr>
          <p:nvPr>
            <p:ph type="ctrTitle"/>
          </p:nvPr>
        </p:nvSpPr>
        <p:spPr>
          <a:xfrm>
            <a:off x="1196475" y="585252"/>
            <a:ext cx="7772400" cy="700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3000" b="1">
                <a:solidFill>
                  <a:srgbClr val="0C234B"/>
                </a:solidFill>
                <a:latin typeface="Proxima Nova"/>
                <a:ea typeface="Proxima Nova"/>
                <a:cs typeface="Proxima Nova"/>
                <a:sym typeface="Proxima Nova"/>
              </a:rPr>
              <a:t>Signature Assignment: EP/BC</a:t>
            </a:r>
            <a:endParaRPr sz="3000" b="1">
              <a:solidFill>
                <a:srgbClr val="0C234B"/>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sz="3000">
              <a:solidFill>
                <a:srgbClr val="0C234B"/>
              </a:solidFill>
              <a:latin typeface="Proxima Nova"/>
              <a:ea typeface="Proxima Nova"/>
              <a:cs typeface="Proxima Nova"/>
              <a:sym typeface="Proxima Nova"/>
            </a:endParaRPr>
          </a:p>
        </p:txBody>
      </p:sp>
      <p:sp>
        <p:nvSpPr>
          <p:cNvPr id="805" name="Google Shape;805;p87"/>
          <p:cNvSpPr txBox="1"/>
          <p:nvPr/>
        </p:nvSpPr>
        <p:spPr>
          <a:xfrm>
            <a:off x="1080425" y="1020500"/>
            <a:ext cx="7772400" cy="24438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None/>
            </a:pPr>
            <a:r>
              <a:rPr lang="en" sz="1700" b="1">
                <a:solidFill>
                  <a:srgbClr val="0C234B"/>
                </a:solidFill>
                <a:latin typeface="Proxima Nova"/>
                <a:ea typeface="Proxima Nova"/>
                <a:cs typeface="Proxima Nova"/>
                <a:sym typeface="Proxima Nova"/>
              </a:rPr>
              <a:t>EP</a:t>
            </a:r>
            <a:r>
              <a:rPr lang="en" sz="1700">
                <a:solidFill>
                  <a:srgbClr val="0C234B"/>
                </a:solidFill>
                <a:latin typeface="Proxima Nova"/>
                <a:ea typeface="Proxima Nova"/>
                <a:cs typeface="Proxima Nova"/>
                <a:sym typeface="Proxima Nova"/>
              </a:rPr>
              <a:t>:</a:t>
            </a:r>
            <a:endParaRPr sz="1700">
              <a:solidFill>
                <a:srgbClr val="0C234B"/>
              </a:solidFill>
              <a:latin typeface="Proxima Nova"/>
              <a:ea typeface="Proxima Nova"/>
              <a:cs typeface="Proxima Nova"/>
              <a:sym typeface="Proxima Nova"/>
            </a:endParaRPr>
          </a:p>
          <a:p>
            <a:pPr marL="342900" lvl="0" indent="-260350" algn="l" rtl="0">
              <a:lnSpc>
                <a:spcPct val="115000"/>
              </a:lnSpc>
              <a:spcBef>
                <a:spcPts val="0"/>
              </a:spcBef>
              <a:spcAft>
                <a:spcPts val="0"/>
              </a:spcAft>
              <a:buSzPts val="1500"/>
              <a:buFont typeface="Proxima Nova"/>
              <a:buChar char="❖"/>
            </a:pPr>
            <a:r>
              <a:rPr lang="en" sz="1600">
                <a:latin typeface="Proxima Nova"/>
                <a:ea typeface="Proxima Nova"/>
                <a:cs typeface="Proxima Nova"/>
                <a:sym typeface="Proxima Nova"/>
              </a:rPr>
              <a:t>Creating original project proposals that address issues of diversity from the disciplinary perspective of the course. Creative, public-facing, community-based projects with group work are </a:t>
            </a:r>
            <a:r>
              <a:rPr lang="en" sz="1600" i="1">
                <a:latin typeface="Proxima Nova"/>
                <a:ea typeface="Proxima Nova"/>
                <a:cs typeface="Proxima Nova"/>
                <a:sym typeface="Proxima Nova"/>
              </a:rPr>
              <a:t>encouraged,</a:t>
            </a:r>
            <a:r>
              <a:rPr lang="en" sz="1600">
                <a:latin typeface="Proxima Nova"/>
                <a:ea typeface="Proxima Nova"/>
                <a:cs typeface="Proxima Nova"/>
                <a:sym typeface="Proxima Nova"/>
              </a:rPr>
              <a:t> but not required. By "public-facing," we mean that the course instructor is not the primary audience, and that people outside the institution could find the projects useful. </a:t>
            </a:r>
            <a:endParaRPr sz="1600">
              <a:latin typeface="Proxima Nova"/>
              <a:ea typeface="Proxima Nova"/>
              <a:cs typeface="Proxima Nova"/>
              <a:sym typeface="Proxima Nova"/>
            </a:endParaRPr>
          </a:p>
          <a:p>
            <a:pPr marL="342900" lvl="0" indent="-260350" algn="l" rtl="0">
              <a:lnSpc>
                <a:spcPct val="115000"/>
              </a:lnSpc>
              <a:spcBef>
                <a:spcPts val="0"/>
              </a:spcBef>
              <a:spcAft>
                <a:spcPts val="0"/>
              </a:spcAft>
              <a:buSzPts val="1500"/>
              <a:buFont typeface="Proxima Nova"/>
              <a:buChar char="❖"/>
            </a:pPr>
            <a:r>
              <a:rPr lang="en" sz="1600">
                <a:latin typeface="Proxima Nova"/>
                <a:ea typeface="Proxima Nova"/>
                <a:cs typeface="Proxima Nova"/>
                <a:sym typeface="Proxima Nova"/>
              </a:rPr>
              <a:t>Analyze an issue related to diversity from the disciplinary perspective of the course and present it in a multimodal[1] context (website, video, infographic, etc.).</a:t>
            </a:r>
            <a:endParaRPr sz="1900">
              <a:solidFill>
                <a:srgbClr val="0C234B"/>
              </a:solidFill>
              <a:latin typeface="Proxima Nova"/>
              <a:ea typeface="Proxima Nova"/>
              <a:cs typeface="Proxima Nova"/>
              <a:sym typeface="Proxima Nova"/>
            </a:endParaRPr>
          </a:p>
          <a:p>
            <a:pPr marL="342900" lvl="0" indent="0" algn="l" rtl="0">
              <a:spcBef>
                <a:spcPts val="0"/>
              </a:spcBef>
              <a:spcAft>
                <a:spcPts val="0"/>
              </a:spcAft>
              <a:buNone/>
            </a:pPr>
            <a:endParaRPr sz="900">
              <a:solidFill>
                <a:srgbClr val="0C234B"/>
              </a:solidFill>
              <a:latin typeface="Proxima Nova"/>
              <a:ea typeface="Proxima Nova"/>
              <a:cs typeface="Proxima Nova"/>
              <a:sym typeface="Proxima Nova"/>
            </a:endParaRPr>
          </a:p>
          <a:p>
            <a:pPr marL="0" lvl="0" indent="0" algn="l" rtl="0">
              <a:spcBef>
                <a:spcPts val="0"/>
              </a:spcBef>
              <a:spcAft>
                <a:spcPts val="0"/>
              </a:spcAft>
              <a:buNone/>
            </a:pPr>
            <a:r>
              <a:rPr lang="en" sz="1700" b="1">
                <a:solidFill>
                  <a:srgbClr val="0C234B"/>
                </a:solidFill>
                <a:latin typeface="Proxima Nova"/>
                <a:ea typeface="Proxima Nova"/>
                <a:cs typeface="Proxima Nova"/>
                <a:sym typeface="Proxima Nova"/>
              </a:rPr>
              <a:t>BC</a:t>
            </a:r>
            <a:r>
              <a:rPr lang="en" sz="1700">
                <a:solidFill>
                  <a:srgbClr val="0C234B"/>
                </a:solidFill>
                <a:latin typeface="Proxima Nova"/>
                <a:ea typeface="Proxima Nova"/>
                <a:cs typeface="Proxima Nova"/>
                <a:sym typeface="Proxima Nova"/>
              </a:rPr>
              <a:t>:</a:t>
            </a:r>
            <a:endParaRPr sz="1700">
              <a:solidFill>
                <a:srgbClr val="0C234B"/>
              </a:solidFill>
              <a:latin typeface="Proxima Nova"/>
              <a:ea typeface="Proxima Nova"/>
              <a:cs typeface="Proxima Nova"/>
              <a:sym typeface="Proxima Nova"/>
            </a:endParaRPr>
          </a:p>
          <a:p>
            <a:pPr marL="457200" lvl="0" indent="-304800" algn="l" rtl="0">
              <a:spcBef>
                <a:spcPts val="0"/>
              </a:spcBef>
              <a:spcAft>
                <a:spcPts val="0"/>
              </a:spcAft>
              <a:buSzPts val="1200"/>
              <a:buFont typeface="Proxima Nova"/>
              <a:buChar char="❖"/>
            </a:pPr>
            <a:r>
              <a:rPr lang="en" sz="1600">
                <a:latin typeface="Proxima Nova"/>
                <a:ea typeface="Proxima Nova"/>
                <a:cs typeface="Proxima Nova"/>
                <a:sym typeface="Proxima Nova"/>
              </a:rPr>
              <a:t>Create a finalized project that aims to address a specific problem from the disciplinary perspective of the course. Again, it is highly encouraged that signature assignments be public facing.</a:t>
            </a:r>
            <a:r>
              <a:rPr lang="en" sz="1300">
                <a:latin typeface="Proxima Nova"/>
                <a:ea typeface="Proxima Nova"/>
                <a:cs typeface="Proxima Nova"/>
                <a:sym typeface="Proxima Nova"/>
              </a:rPr>
              <a:t> </a:t>
            </a:r>
            <a:endParaRPr sz="1300">
              <a:latin typeface="Proxima Nova"/>
              <a:ea typeface="Proxima Nova"/>
              <a:cs typeface="Proxima Nova"/>
              <a:sym typeface="Proxima Nova"/>
            </a:endParaRPr>
          </a:p>
          <a:p>
            <a:pPr marL="0" lvl="0" indent="0" algn="l" rtl="0">
              <a:spcBef>
                <a:spcPts val="0"/>
              </a:spcBef>
              <a:spcAft>
                <a:spcPts val="0"/>
              </a:spcAft>
              <a:buNone/>
            </a:pPr>
            <a:endParaRPr sz="1500">
              <a:solidFill>
                <a:srgbClr val="0C234B"/>
              </a:solidFill>
              <a:latin typeface="Proxima Nova"/>
              <a:ea typeface="Proxima Nova"/>
              <a:cs typeface="Proxima Nova"/>
              <a:sym typeface="Proxima Nova"/>
            </a:endParaRPr>
          </a:p>
        </p:txBody>
      </p:sp>
      <p:cxnSp>
        <p:nvCxnSpPr>
          <p:cNvPr id="806" name="Google Shape;806;p87"/>
          <p:cNvCxnSpPr/>
          <p:nvPr/>
        </p:nvCxnSpPr>
        <p:spPr>
          <a:xfrm>
            <a:off x="1300425" y="929850"/>
            <a:ext cx="8243100" cy="0"/>
          </a:xfrm>
          <a:prstGeom prst="straightConnector1">
            <a:avLst/>
          </a:prstGeom>
          <a:noFill/>
          <a:ln w="28575" cap="flat" cmpd="sng">
            <a:solidFill>
              <a:srgbClr val="378DBD"/>
            </a:solidFill>
            <a:prstDash val="solid"/>
            <a:round/>
            <a:headEnd type="none" w="med" len="med"/>
            <a:tailEnd type="none" w="med" len="med"/>
          </a:ln>
        </p:spPr>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pic>
        <p:nvPicPr>
          <p:cNvPr id="811" name="Google Shape;811;p88"/>
          <p:cNvPicPr preferRelativeResize="0"/>
          <p:nvPr/>
        </p:nvPicPr>
        <p:blipFill>
          <a:blip r:embed="rId3">
            <a:alphaModFix/>
          </a:blip>
          <a:stretch>
            <a:fillRect/>
          </a:stretch>
        </p:blipFill>
        <p:spPr>
          <a:xfrm>
            <a:off x="76200" y="-76200"/>
            <a:ext cx="1092724" cy="1414100"/>
          </a:xfrm>
          <a:prstGeom prst="rect">
            <a:avLst/>
          </a:prstGeom>
          <a:noFill/>
          <a:ln>
            <a:noFill/>
          </a:ln>
        </p:spPr>
      </p:pic>
      <p:sp>
        <p:nvSpPr>
          <p:cNvPr id="812" name="Google Shape;812;p88"/>
          <p:cNvSpPr txBox="1">
            <a:spLocks noGrp="1"/>
          </p:cNvSpPr>
          <p:nvPr>
            <p:ph type="ctrTitle"/>
          </p:nvPr>
        </p:nvSpPr>
        <p:spPr>
          <a:xfrm>
            <a:off x="1196475" y="585252"/>
            <a:ext cx="7772400" cy="700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3000" b="1">
                <a:solidFill>
                  <a:srgbClr val="0C234B"/>
                </a:solidFill>
                <a:latin typeface="Proxima Nova"/>
                <a:ea typeface="Proxima Nova"/>
                <a:cs typeface="Proxima Nova"/>
                <a:sym typeface="Proxima Nova"/>
              </a:rPr>
              <a:t>Assessment: A Work In Progress</a:t>
            </a:r>
            <a:endParaRPr sz="3000" b="1">
              <a:solidFill>
                <a:srgbClr val="0C234B"/>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sz="3000">
              <a:solidFill>
                <a:srgbClr val="0C234B"/>
              </a:solidFill>
              <a:latin typeface="Proxima Nova"/>
              <a:ea typeface="Proxima Nova"/>
              <a:cs typeface="Proxima Nova"/>
              <a:sym typeface="Proxima Nova"/>
            </a:endParaRPr>
          </a:p>
        </p:txBody>
      </p:sp>
      <p:sp>
        <p:nvSpPr>
          <p:cNvPr id="813" name="Google Shape;813;p88"/>
          <p:cNvSpPr txBox="1"/>
          <p:nvPr/>
        </p:nvSpPr>
        <p:spPr>
          <a:xfrm>
            <a:off x="1290200" y="1942550"/>
            <a:ext cx="7678800" cy="2460900"/>
          </a:xfrm>
          <a:prstGeom prst="rect">
            <a:avLst/>
          </a:prstGeom>
          <a:noFill/>
          <a:ln>
            <a:noFill/>
          </a:ln>
        </p:spPr>
        <p:txBody>
          <a:bodyPr spcFirstLastPara="1" wrap="square" lIns="68575" tIns="34275" rIns="68575" bIns="34275" anchor="t" anchorCtr="0">
            <a:noAutofit/>
          </a:bodyPr>
          <a:lstStyle/>
          <a:p>
            <a:pPr marL="342900" lvl="0" indent="0" algn="l" rtl="0">
              <a:spcBef>
                <a:spcPts val="0"/>
              </a:spcBef>
              <a:spcAft>
                <a:spcPts val="0"/>
              </a:spcAft>
              <a:buNone/>
            </a:pPr>
            <a:endParaRPr sz="1500">
              <a:solidFill>
                <a:srgbClr val="0C234B"/>
              </a:solidFill>
              <a:latin typeface="Proxima Nova"/>
              <a:ea typeface="Proxima Nova"/>
              <a:cs typeface="Proxima Nova"/>
              <a:sym typeface="Proxima Nova"/>
            </a:endParaRPr>
          </a:p>
          <a:p>
            <a:pPr marL="0" lvl="0" indent="0" algn="l" rtl="0">
              <a:spcBef>
                <a:spcPts val="0"/>
              </a:spcBef>
              <a:spcAft>
                <a:spcPts val="0"/>
              </a:spcAft>
              <a:buNone/>
            </a:pPr>
            <a:endParaRPr sz="1600" u="sng">
              <a:solidFill>
                <a:srgbClr val="0C234B"/>
              </a:solidFill>
              <a:latin typeface="Proxima Nova"/>
              <a:ea typeface="Proxima Nova"/>
              <a:cs typeface="Proxima Nova"/>
              <a:sym typeface="Proxima Nova"/>
            </a:endParaRPr>
          </a:p>
          <a:p>
            <a:pPr marL="0" lvl="0" indent="0" algn="l" rtl="0">
              <a:spcBef>
                <a:spcPts val="0"/>
              </a:spcBef>
              <a:spcAft>
                <a:spcPts val="0"/>
              </a:spcAft>
              <a:buNone/>
            </a:pPr>
            <a:endParaRPr sz="1500">
              <a:solidFill>
                <a:srgbClr val="0C234B"/>
              </a:solidFill>
              <a:latin typeface="Proxima Nova"/>
              <a:ea typeface="Proxima Nova"/>
              <a:cs typeface="Proxima Nova"/>
              <a:sym typeface="Proxima Nova"/>
            </a:endParaRPr>
          </a:p>
          <a:p>
            <a:pPr marL="0" lvl="0" indent="0" algn="l" rtl="0">
              <a:spcBef>
                <a:spcPts val="0"/>
              </a:spcBef>
              <a:spcAft>
                <a:spcPts val="0"/>
              </a:spcAft>
              <a:buNone/>
            </a:pPr>
            <a:endParaRPr sz="1700">
              <a:solidFill>
                <a:srgbClr val="0C234B"/>
              </a:solidFill>
              <a:latin typeface="Proxima Nova"/>
              <a:ea typeface="Proxima Nova"/>
              <a:cs typeface="Proxima Nova"/>
              <a:sym typeface="Proxima Nova"/>
            </a:endParaRPr>
          </a:p>
        </p:txBody>
      </p:sp>
      <p:sp>
        <p:nvSpPr>
          <p:cNvPr id="814" name="Google Shape;814;p88"/>
          <p:cNvSpPr txBox="1"/>
          <p:nvPr/>
        </p:nvSpPr>
        <p:spPr>
          <a:xfrm>
            <a:off x="1220750" y="1019650"/>
            <a:ext cx="7772400" cy="9093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None/>
            </a:pPr>
            <a:r>
              <a:rPr lang="en" sz="2200" b="1" i="1" dirty="0">
                <a:solidFill>
                  <a:srgbClr val="0C234B"/>
                </a:solidFill>
                <a:latin typeface="Proxima Nova"/>
                <a:ea typeface="Proxima Nova"/>
                <a:cs typeface="Proxima Nova"/>
                <a:sym typeface="Proxima Nova"/>
              </a:rPr>
              <a:t>Possible Component: </a:t>
            </a:r>
            <a:r>
              <a:rPr lang="en" sz="2200" i="1" dirty="0">
                <a:solidFill>
                  <a:srgbClr val="0C234B"/>
                </a:solidFill>
                <a:latin typeface="Proxima Nova"/>
                <a:ea typeface="Proxima Nova"/>
                <a:cs typeface="Proxima Nova"/>
                <a:sym typeface="Proxima Nova"/>
              </a:rPr>
              <a:t>Longitudinal quantitative assessment </a:t>
            </a:r>
            <a:endParaRPr sz="2200" i="1" dirty="0">
              <a:solidFill>
                <a:srgbClr val="0C234B"/>
              </a:solidFill>
              <a:latin typeface="Proxima Nova"/>
              <a:ea typeface="Proxima Nova"/>
              <a:cs typeface="Proxima Nova"/>
              <a:sym typeface="Proxima Nova"/>
            </a:endParaRPr>
          </a:p>
          <a:p>
            <a:pPr marL="0" lvl="0" indent="0" algn="l" rtl="0">
              <a:spcBef>
                <a:spcPts val="0"/>
              </a:spcBef>
              <a:spcAft>
                <a:spcPts val="0"/>
              </a:spcAft>
              <a:buNone/>
            </a:pPr>
            <a:endParaRPr sz="2200" i="1" dirty="0">
              <a:solidFill>
                <a:srgbClr val="0C234B"/>
              </a:solidFill>
              <a:latin typeface="Proxima Nova"/>
              <a:ea typeface="Proxima Nova"/>
              <a:cs typeface="Proxima Nova"/>
              <a:sym typeface="Proxima Nova"/>
            </a:endParaRPr>
          </a:p>
          <a:p>
            <a:pPr marL="0" lvl="0" indent="0" algn="l" rtl="0">
              <a:spcBef>
                <a:spcPts val="0"/>
              </a:spcBef>
              <a:spcAft>
                <a:spcPts val="0"/>
              </a:spcAft>
              <a:buNone/>
            </a:pPr>
            <a:r>
              <a:rPr lang="en" sz="2200" b="1" dirty="0">
                <a:solidFill>
                  <a:srgbClr val="0C234B"/>
                </a:solidFill>
                <a:latin typeface="Proxima Nova"/>
                <a:ea typeface="Proxima Nova"/>
                <a:cs typeface="Proxima Nova"/>
                <a:sym typeface="Proxima Nova"/>
              </a:rPr>
              <a:t>Issue: </a:t>
            </a:r>
            <a:r>
              <a:rPr lang="en" sz="2200" dirty="0">
                <a:solidFill>
                  <a:srgbClr val="0C234B"/>
                </a:solidFill>
                <a:latin typeface="Proxima Nova"/>
                <a:ea typeface="Proxima Nova"/>
                <a:cs typeface="Proxima Nova"/>
                <a:sym typeface="Proxima Nova"/>
              </a:rPr>
              <a:t>Extremely complicated</a:t>
            </a:r>
            <a:endParaRPr sz="2200" dirty="0">
              <a:solidFill>
                <a:srgbClr val="0C234B"/>
              </a:solidFill>
              <a:latin typeface="Proxima Nova"/>
              <a:ea typeface="Proxima Nova"/>
              <a:cs typeface="Proxima Nova"/>
              <a:sym typeface="Proxima Nova"/>
            </a:endParaRPr>
          </a:p>
          <a:p>
            <a:pPr marL="457200" lvl="0" indent="-368300" algn="l" rtl="0">
              <a:spcBef>
                <a:spcPts val="0"/>
              </a:spcBef>
              <a:spcAft>
                <a:spcPts val="0"/>
              </a:spcAft>
              <a:buClr>
                <a:srgbClr val="0C234B"/>
              </a:buClr>
              <a:buSzPts val="2200"/>
              <a:buFont typeface="Proxima Nova"/>
              <a:buChar char="❖"/>
            </a:pPr>
            <a:r>
              <a:rPr lang="en" sz="2200" dirty="0">
                <a:solidFill>
                  <a:srgbClr val="0C234B"/>
                </a:solidFill>
                <a:latin typeface="Proxima Nova"/>
                <a:ea typeface="Proxima Nova"/>
                <a:cs typeface="Proxima Nova"/>
                <a:sym typeface="Proxima Nova"/>
              </a:rPr>
              <a:t>Q: How can one assess an English, Sociology, and Engineering Diversity Attribute course using the same metrics? </a:t>
            </a:r>
            <a:endParaRPr sz="2200" dirty="0">
              <a:solidFill>
                <a:srgbClr val="0C234B"/>
              </a:solidFill>
              <a:latin typeface="Proxima Nova"/>
              <a:ea typeface="Proxima Nova"/>
              <a:cs typeface="Proxima Nova"/>
              <a:sym typeface="Proxima Nova"/>
            </a:endParaRPr>
          </a:p>
        </p:txBody>
      </p:sp>
      <p:cxnSp>
        <p:nvCxnSpPr>
          <p:cNvPr id="815" name="Google Shape;815;p88"/>
          <p:cNvCxnSpPr/>
          <p:nvPr/>
        </p:nvCxnSpPr>
        <p:spPr>
          <a:xfrm>
            <a:off x="1300425" y="929850"/>
            <a:ext cx="8243100" cy="0"/>
          </a:xfrm>
          <a:prstGeom prst="straightConnector1">
            <a:avLst/>
          </a:prstGeom>
          <a:noFill/>
          <a:ln w="28575" cap="flat" cmpd="sng">
            <a:solidFill>
              <a:srgbClr val="378DBD"/>
            </a:solidFill>
            <a:prstDash val="solid"/>
            <a:round/>
            <a:headEnd type="none" w="med" len="med"/>
            <a:tailEnd type="non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7"/>
          <p:cNvSpPr/>
          <p:nvPr/>
        </p:nvSpPr>
        <p:spPr>
          <a:xfrm>
            <a:off x="150" y="3180175"/>
            <a:ext cx="9144000" cy="4029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7"/>
          <p:cNvSpPr/>
          <p:nvPr/>
        </p:nvSpPr>
        <p:spPr>
          <a:xfrm>
            <a:off x="0" y="2425825"/>
            <a:ext cx="9158100" cy="4029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7"/>
          <p:cNvSpPr/>
          <p:nvPr/>
        </p:nvSpPr>
        <p:spPr>
          <a:xfrm>
            <a:off x="-13950" y="1671425"/>
            <a:ext cx="9158100" cy="4029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9" name="Google Shape;269;p47"/>
          <p:cNvPicPr preferRelativeResize="0"/>
          <p:nvPr/>
        </p:nvPicPr>
        <p:blipFill>
          <a:blip r:embed="rId3">
            <a:alphaModFix/>
          </a:blip>
          <a:stretch>
            <a:fillRect/>
          </a:stretch>
        </p:blipFill>
        <p:spPr>
          <a:xfrm>
            <a:off x="76200" y="-76200"/>
            <a:ext cx="1092724" cy="1414100"/>
          </a:xfrm>
          <a:prstGeom prst="rect">
            <a:avLst/>
          </a:prstGeom>
          <a:noFill/>
          <a:ln>
            <a:noFill/>
          </a:ln>
        </p:spPr>
      </p:pic>
      <p:sp>
        <p:nvSpPr>
          <p:cNvPr id="270" name="Google Shape;270;p47"/>
          <p:cNvSpPr txBox="1">
            <a:spLocks noGrp="1"/>
          </p:cNvSpPr>
          <p:nvPr>
            <p:ph type="ctrTitle"/>
          </p:nvPr>
        </p:nvSpPr>
        <p:spPr>
          <a:xfrm>
            <a:off x="1196475" y="585252"/>
            <a:ext cx="7772400" cy="700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3000" b="1">
                <a:solidFill>
                  <a:srgbClr val="0C234B"/>
                </a:solidFill>
                <a:latin typeface="Proxima Nova"/>
                <a:ea typeface="Proxima Nova"/>
                <a:cs typeface="Proxima Nova"/>
                <a:sym typeface="Proxima Nova"/>
              </a:rPr>
              <a:t>Shifting Our Approach</a:t>
            </a:r>
            <a:endParaRPr sz="3000" b="1">
              <a:solidFill>
                <a:srgbClr val="0C234B"/>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sz="3000">
              <a:solidFill>
                <a:srgbClr val="0C234B"/>
              </a:solidFill>
              <a:latin typeface="Proxima Nova"/>
              <a:ea typeface="Proxima Nova"/>
              <a:cs typeface="Proxima Nova"/>
              <a:sym typeface="Proxima Nova"/>
            </a:endParaRPr>
          </a:p>
        </p:txBody>
      </p:sp>
      <p:cxnSp>
        <p:nvCxnSpPr>
          <p:cNvPr id="271" name="Google Shape;271;p47"/>
          <p:cNvCxnSpPr/>
          <p:nvPr/>
        </p:nvCxnSpPr>
        <p:spPr>
          <a:xfrm>
            <a:off x="1300425" y="929850"/>
            <a:ext cx="8243100" cy="0"/>
          </a:xfrm>
          <a:prstGeom prst="straightConnector1">
            <a:avLst/>
          </a:prstGeom>
          <a:noFill/>
          <a:ln w="28575" cap="flat" cmpd="sng">
            <a:solidFill>
              <a:srgbClr val="378DBD"/>
            </a:solidFill>
            <a:prstDash val="solid"/>
            <a:round/>
            <a:headEnd type="none" w="med" len="med"/>
            <a:tailEnd type="none" w="med" len="med"/>
          </a:ln>
        </p:spPr>
      </p:cxnSp>
      <p:sp>
        <p:nvSpPr>
          <p:cNvPr id="272" name="Google Shape;272;p47"/>
          <p:cNvSpPr txBox="1"/>
          <p:nvPr/>
        </p:nvSpPr>
        <p:spPr>
          <a:xfrm>
            <a:off x="786200" y="1705719"/>
            <a:ext cx="3048900" cy="3516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800">
                <a:solidFill>
                  <a:srgbClr val="0C234B"/>
                </a:solidFill>
                <a:latin typeface="Proxima Nova"/>
                <a:ea typeface="Proxima Nova"/>
                <a:cs typeface="Proxima Nova"/>
                <a:sym typeface="Proxima Nova"/>
              </a:rPr>
              <a:t>Teacher-centered courses  </a:t>
            </a:r>
            <a:endParaRPr sz="1800" u="none" strike="noStrike" cap="none">
              <a:solidFill>
                <a:srgbClr val="0C234B"/>
              </a:solidFill>
              <a:latin typeface="Proxima Nova"/>
              <a:ea typeface="Proxima Nova"/>
              <a:cs typeface="Proxima Nova"/>
              <a:sym typeface="Proxima Nova"/>
            </a:endParaRPr>
          </a:p>
        </p:txBody>
      </p:sp>
      <p:sp>
        <p:nvSpPr>
          <p:cNvPr id="273" name="Google Shape;273;p47"/>
          <p:cNvSpPr txBox="1"/>
          <p:nvPr/>
        </p:nvSpPr>
        <p:spPr>
          <a:xfrm>
            <a:off x="1466600" y="2074342"/>
            <a:ext cx="1688100" cy="3516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800">
                <a:solidFill>
                  <a:srgbClr val="0C234B"/>
                </a:solidFill>
                <a:latin typeface="Proxima Nova"/>
                <a:ea typeface="Proxima Nova"/>
                <a:cs typeface="Proxima Nova"/>
                <a:sym typeface="Proxima Nova"/>
              </a:rPr>
              <a:t>Segmentation</a:t>
            </a:r>
            <a:endParaRPr sz="1800" u="none" strike="noStrike" cap="none">
              <a:solidFill>
                <a:srgbClr val="0C234B"/>
              </a:solidFill>
              <a:latin typeface="Proxima Nova"/>
              <a:ea typeface="Proxima Nova"/>
              <a:cs typeface="Proxima Nova"/>
              <a:sym typeface="Proxima Nova"/>
            </a:endParaRPr>
          </a:p>
        </p:txBody>
      </p:sp>
      <p:sp>
        <p:nvSpPr>
          <p:cNvPr id="274" name="Google Shape;274;p47"/>
          <p:cNvSpPr txBox="1">
            <a:spLocks noGrp="1"/>
          </p:cNvSpPr>
          <p:nvPr>
            <p:ph type="ctrTitle" idx="2"/>
          </p:nvPr>
        </p:nvSpPr>
        <p:spPr>
          <a:xfrm>
            <a:off x="1764350" y="1266590"/>
            <a:ext cx="1092600" cy="471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2400" b="1">
                <a:solidFill>
                  <a:srgbClr val="0C234B"/>
                </a:solidFill>
                <a:latin typeface="Proxima Nova"/>
                <a:ea typeface="Proxima Nova"/>
                <a:cs typeface="Proxima Nova"/>
                <a:sym typeface="Proxima Nova"/>
              </a:rPr>
              <a:t>FROM</a:t>
            </a:r>
            <a:endParaRPr sz="3000">
              <a:solidFill>
                <a:srgbClr val="0C234B"/>
              </a:solidFill>
              <a:latin typeface="Proxima Nova"/>
              <a:ea typeface="Proxima Nova"/>
              <a:cs typeface="Proxima Nova"/>
              <a:sym typeface="Proxima Nova"/>
            </a:endParaRPr>
          </a:p>
        </p:txBody>
      </p:sp>
      <p:sp>
        <p:nvSpPr>
          <p:cNvPr id="275" name="Google Shape;275;p47"/>
          <p:cNvSpPr txBox="1"/>
          <p:nvPr/>
        </p:nvSpPr>
        <p:spPr>
          <a:xfrm>
            <a:off x="1674650" y="2442950"/>
            <a:ext cx="1272000" cy="4029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800">
                <a:solidFill>
                  <a:srgbClr val="0C234B"/>
                </a:solidFill>
                <a:latin typeface="Proxima Nova"/>
                <a:ea typeface="Proxima Nova"/>
                <a:cs typeface="Proxima Nova"/>
                <a:sym typeface="Proxima Nova"/>
              </a:rPr>
              <a:t>Knowledge </a:t>
            </a:r>
            <a:endParaRPr sz="1800" u="none" strike="noStrike" cap="none">
              <a:solidFill>
                <a:srgbClr val="0C234B"/>
              </a:solidFill>
              <a:latin typeface="Proxima Nova"/>
              <a:ea typeface="Proxima Nova"/>
              <a:cs typeface="Proxima Nova"/>
              <a:sym typeface="Proxima Nova"/>
            </a:endParaRPr>
          </a:p>
        </p:txBody>
      </p:sp>
      <p:sp>
        <p:nvSpPr>
          <p:cNvPr id="276" name="Google Shape;276;p47"/>
          <p:cNvSpPr txBox="1"/>
          <p:nvPr/>
        </p:nvSpPr>
        <p:spPr>
          <a:xfrm>
            <a:off x="1867100" y="2811577"/>
            <a:ext cx="887100" cy="4029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800">
                <a:solidFill>
                  <a:srgbClr val="0C234B"/>
                </a:solidFill>
                <a:latin typeface="Proxima Nova"/>
                <a:ea typeface="Proxima Nova"/>
                <a:cs typeface="Proxima Nova"/>
                <a:sym typeface="Proxima Nova"/>
              </a:rPr>
              <a:t>Topics</a:t>
            </a:r>
            <a:endParaRPr sz="1800" u="none" strike="noStrike" cap="none">
              <a:solidFill>
                <a:srgbClr val="0C234B"/>
              </a:solidFill>
              <a:latin typeface="Proxima Nova"/>
              <a:ea typeface="Proxima Nova"/>
              <a:cs typeface="Proxima Nova"/>
              <a:sym typeface="Proxima Nova"/>
            </a:endParaRPr>
          </a:p>
        </p:txBody>
      </p:sp>
      <p:sp>
        <p:nvSpPr>
          <p:cNvPr id="277" name="Google Shape;277;p47"/>
          <p:cNvSpPr txBox="1"/>
          <p:nvPr/>
        </p:nvSpPr>
        <p:spPr>
          <a:xfrm>
            <a:off x="1867100" y="3180201"/>
            <a:ext cx="887100" cy="4029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800" dirty="0">
                <a:solidFill>
                  <a:srgbClr val="0C234B"/>
                </a:solidFill>
                <a:latin typeface="Proxima Nova"/>
                <a:ea typeface="Proxima Nova"/>
                <a:cs typeface="Proxima Nova"/>
                <a:sym typeface="Proxima Nova"/>
              </a:rPr>
              <a:t>Explicit</a:t>
            </a:r>
            <a:endParaRPr sz="1800" u="none" strike="noStrike" cap="none" dirty="0">
              <a:solidFill>
                <a:srgbClr val="0C234B"/>
              </a:solidFill>
              <a:latin typeface="Proxima Nova"/>
              <a:ea typeface="Proxima Nova"/>
              <a:cs typeface="Proxima Nova"/>
              <a:sym typeface="Proxima Nova"/>
            </a:endParaRPr>
          </a:p>
        </p:txBody>
      </p:sp>
      <p:sp>
        <p:nvSpPr>
          <p:cNvPr id="278" name="Google Shape;278;p47"/>
          <p:cNvSpPr txBox="1"/>
          <p:nvPr/>
        </p:nvSpPr>
        <p:spPr>
          <a:xfrm>
            <a:off x="1764350" y="3600125"/>
            <a:ext cx="1092600" cy="3516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800">
                <a:solidFill>
                  <a:srgbClr val="0C234B"/>
                </a:solidFill>
                <a:latin typeface="Proxima Nova"/>
                <a:ea typeface="Proxima Nova"/>
                <a:cs typeface="Proxima Nova"/>
                <a:sym typeface="Proxima Nova"/>
              </a:rPr>
              <a:t>Tradition</a:t>
            </a:r>
            <a:endParaRPr sz="1800" u="none" strike="noStrike" cap="none">
              <a:solidFill>
                <a:srgbClr val="0C234B"/>
              </a:solidFill>
              <a:latin typeface="Proxima Nova"/>
              <a:ea typeface="Proxima Nova"/>
              <a:cs typeface="Proxima Nova"/>
              <a:sym typeface="Proxima Nova"/>
            </a:endParaRPr>
          </a:p>
        </p:txBody>
      </p:sp>
      <p:sp>
        <p:nvSpPr>
          <p:cNvPr id="279" name="Google Shape;279;p47"/>
          <p:cNvSpPr txBox="1"/>
          <p:nvPr/>
        </p:nvSpPr>
        <p:spPr>
          <a:xfrm>
            <a:off x="5414250" y="1654500"/>
            <a:ext cx="3107400" cy="4029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800">
                <a:solidFill>
                  <a:srgbClr val="0C234B"/>
                </a:solidFill>
                <a:latin typeface="Proxima Nova"/>
                <a:ea typeface="Proxima Nova"/>
                <a:cs typeface="Proxima Nova"/>
                <a:sym typeface="Proxima Nova"/>
              </a:rPr>
              <a:t>Learner-centered courses  </a:t>
            </a:r>
            <a:endParaRPr sz="1800" u="none" strike="noStrike" cap="none">
              <a:solidFill>
                <a:srgbClr val="0C234B"/>
              </a:solidFill>
              <a:latin typeface="Proxima Nova"/>
              <a:ea typeface="Proxima Nova"/>
              <a:cs typeface="Proxima Nova"/>
              <a:sym typeface="Proxima Nova"/>
            </a:endParaRPr>
          </a:p>
        </p:txBody>
      </p:sp>
      <p:sp>
        <p:nvSpPr>
          <p:cNvPr id="280" name="Google Shape;280;p47"/>
          <p:cNvSpPr txBox="1"/>
          <p:nvPr/>
        </p:nvSpPr>
        <p:spPr>
          <a:xfrm>
            <a:off x="6213900" y="2085925"/>
            <a:ext cx="1508100" cy="3516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800">
                <a:solidFill>
                  <a:srgbClr val="0C234B"/>
                </a:solidFill>
                <a:latin typeface="Proxima Nova"/>
                <a:ea typeface="Proxima Nova"/>
                <a:cs typeface="Proxima Nova"/>
                <a:sym typeface="Proxima Nova"/>
              </a:rPr>
              <a:t>Connection</a:t>
            </a:r>
            <a:endParaRPr sz="1800" u="none" strike="noStrike" cap="none">
              <a:solidFill>
                <a:srgbClr val="0C234B"/>
              </a:solidFill>
              <a:latin typeface="Proxima Nova"/>
              <a:ea typeface="Proxima Nova"/>
              <a:cs typeface="Proxima Nova"/>
              <a:sym typeface="Proxima Nova"/>
            </a:endParaRPr>
          </a:p>
        </p:txBody>
      </p:sp>
      <p:sp>
        <p:nvSpPr>
          <p:cNvPr id="281" name="Google Shape;281;p47"/>
          <p:cNvSpPr txBox="1"/>
          <p:nvPr/>
        </p:nvSpPr>
        <p:spPr>
          <a:xfrm>
            <a:off x="5076550" y="2425850"/>
            <a:ext cx="4016700" cy="4029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800">
                <a:solidFill>
                  <a:srgbClr val="0C234B"/>
                </a:solidFill>
                <a:latin typeface="Proxima Nova"/>
                <a:ea typeface="Proxima Nova"/>
                <a:cs typeface="Proxima Nova"/>
                <a:sym typeface="Proxima Nova"/>
              </a:rPr>
              <a:t>Reasoning and Perspective-Taking</a:t>
            </a:r>
            <a:endParaRPr sz="1800" u="none" strike="noStrike" cap="none">
              <a:solidFill>
                <a:srgbClr val="0C234B"/>
              </a:solidFill>
              <a:latin typeface="Proxima Nova"/>
              <a:ea typeface="Proxima Nova"/>
              <a:cs typeface="Proxima Nova"/>
              <a:sym typeface="Proxima Nova"/>
            </a:endParaRPr>
          </a:p>
        </p:txBody>
      </p:sp>
      <p:sp>
        <p:nvSpPr>
          <p:cNvPr id="282" name="Google Shape;282;p47"/>
          <p:cNvSpPr txBox="1"/>
          <p:nvPr/>
        </p:nvSpPr>
        <p:spPr>
          <a:xfrm>
            <a:off x="6331950" y="2815302"/>
            <a:ext cx="1272000" cy="3516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800">
                <a:solidFill>
                  <a:srgbClr val="0C234B"/>
                </a:solidFill>
                <a:latin typeface="Proxima Nova"/>
                <a:ea typeface="Proxima Nova"/>
                <a:cs typeface="Proxima Nova"/>
                <a:sym typeface="Proxima Nova"/>
              </a:rPr>
              <a:t>Questions</a:t>
            </a:r>
            <a:endParaRPr sz="1800" u="none" strike="noStrike" cap="none">
              <a:solidFill>
                <a:srgbClr val="0C234B"/>
              </a:solidFill>
              <a:latin typeface="Proxima Nova"/>
              <a:ea typeface="Proxima Nova"/>
              <a:cs typeface="Proxima Nova"/>
              <a:sym typeface="Proxima Nova"/>
            </a:endParaRPr>
          </a:p>
        </p:txBody>
      </p:sp>
      <p:sp>
        <p:nvSpPr>
          <p:cNvPr id="283" name="Google Shape;283;p47"/>
          <p:cNvSpPr txBox="1"/>
          <p:nvPr/>
        </p:nvSpPr>
        <p:spPr>
          <a:xfrm>
            <a:off x="6317850" y="3164963"/>
            <a:ext cx="1300200" cy="4029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800" dirty="0">
                <a:solidFill>
                  <a:srgbClr val="0C234B"/>
                </a:solidFill>
                <a:latin typeface="Proxima Nova"/>
                <a:ea typeface="Proxima Nova"/>
                <a:cs typeface="Proxima Nova"/>
                <a:sym typeface="Proxima Nova"/>
              </a:rPr>
              <a:t>Implicit</a:t>
            </a:r>
            <a:endParaRPr sz="1800" u="none" strike="noStrike" cap="none" dirty="0">
              <a:solidFill>
                <a:srgbClr val="0C234B"/>
              </a:solidFill>
              <a:latin typeface="Proxima Nova"/>
              <a:ea typeface="Proxima Nova"/>
              <a:cs typeface="Proxima Nova"/>
              <a:sym typeface="Proxima Nova"/>
            </a:endParaRPr>
          </a:p>
        </p:txBody>
      </p:sp>
      <p:sp>
        <p:nvSpPr>
          <p:cNvPr id="284" name="Google Shape;284;p47"/>
          <p:cNvSpPr txBox="1"/>
          <p:nvPr/>
        </p:nvSpPr>
        <p:spPr>
          <a:xfrm>
            <a:off x="6331950" y="3600038"/>
            <a:ext cx="1272000" cy="3516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800">
                <a:solidFill>
                  <a:srgbClr val="0C234B"/>
                </a:solidFill>
                <a:latin typeface="Proxima Nova"/>
                <a:ea typeface="Proxima Nova"/>
                <a:cs typeface="Proxima Nova"/>
                <a:sym typeface="Proxima Nova"/>
              </a:rPr>
              <a:t>Relevance</a:t>
            </a:r>
            <a:endParaRPr sz="1800" u="none" strike="noStrike" cap="none">
              <a:solidFill>
                <a:srgbClr val="0C234B"/>
              </a:solidFill>
              <a:latin typeface="Proxima Nova"/>
              <a:ea typeface="Proxima Nova"/>
              <a:cs typeface="Proxima Nova"/>
              <a:sym typeface="Proxima Nova"/>
            </a:endParaRPr>
          </a:p>
        </p:txBody>
      </p:sp>
      <p:sp>
        <p:nvSpPr>
          <p:cNvPr id="285" name="Google Shape;285;p47"/>
          <p:cNvSpPr/>
          <p:nvPr/>
        </p:nvSpPr>
        <p:spPr>
          <a:xfrm>
            <a:off x="4215625" y="1653075"/>
            <a:ext cx="391500" cy="471000"/>
          </a:xfrm>
          <a:prstGeom prst="chevron">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7"/>
          <p:cNvSpPr/>
          <p:nvPr/>
        </p:nvSpPr>
        <p:spPr>
          <a:xfrm>
            <a:off x="4596625" y="1653075"/>
            <a:ext cx="391500" cy="471000"/>
          </a:xfrm>
          <a:prstGeom prst="chevron">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7"/>
          <p:cNvSpPr/>
          <p:nvPr/>
        </p:nvSpPr>
        <p:spPr>
          <a:xfrm>
            <a:off x="4215625" y="2391750"/>
            <a:ext cx="391500" cy="471000"/>
          </a:xfrm>
          <a:prstGeom prst="chevron">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7"/>
          <p:cNvSpPr/>
          <p:nvPr/>
        </p:nvSpPr>
        <p:spPr>
          <a:xfrm>
            <a:off x="4596625" y="2391750"/>
            <a:ext cx="391500" cy="471000"/>
          </a:xfrm>
          <a:prstGeom prst="chevron">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7"/>
          <p:cNvSpPr/>
          <p:nvPr/>
        </p:nvSpPr>
        <p:spPr>
          <a:xfrm>
            <a:off x="4215625" y="3180175"/>
            <a:ext cx="391500" cy="471000"/>
          </a:xfrm>
          <a:prstGeom prst="chevron">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7"/>
          <p:cNvSpPr/>
          <p:nvPr/>
        </p:nvSpPr>
        <p:spPr>
          <a:xfrm>
            <a:off x="4596625" y="3180175"/>
            <a:ext cx="391500" cy="471000"/>
          </a:xfrm>
          <a:prstGeom prst="chevron">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7"/>
          <p:cNvSpPr/>
          <p:nvPr/>
        </p:nvSpPr>
        <p:spPr>
          <a:xfrm>
            <a:off x="150" y="3968600"/>
            <a:ext cx="9144000" cy="4029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7"/>
          <p:cNvSpPr txBox="1"/>
          <p:nvPr/>
        </p:nvSpPr>
        <p:spPr>
          <a:xfrm>
            <a:off x="1112875" y="3968500"/>
            <a:ext cx="2635800" cy="4029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800" b="1">
                <a:solidFill>
                  <a:srgbClr val="0C234B"/>
                </a:solidFill>
                <a:latin typeface="Proxima Nova"/>
                <a:ea typeface="Proxima Nova"/>
                <a:cs typeface="Proxima Nova"/>
                <a:sym typeface="Proxima Nova"/>
              </a:rPr>
              <a:t>From </a:t>
            </a:r>
            <a:r>
              <a:rPr lang="en" sz="1800" b="1" i="1">
                <a:solidFill>
                  <a:srgbClr val="0C234B"/>
                </a:solidFill>
                <a:latin typeface="Proxima Nova"/>
                <a:ea typeface="Proxima Nova"/>
                <a:cs typeface="Proxima Nova"/>
                <a:sym typeface="Proxima Nova"/>
              </a:rPr>
              <a:t>what </a:t>
            </a:r>
            <a:r>
              <a:rPr lang="en" sz="1800" b="1">
                <a:solidFill>
                  <a:srgbClr val="0C234B"/>
                </a:solidFill>
                <a:latin typeface="Proxima Nova"/>
                <a:ea typeface="Proxima Nova"/>
                <a:cs typeface="Proxima Nova"/>
                <a:sym typeface="Proxima Nova"/>
              </a:rPr>
              <a:t>we know</a:t>
            </a:r>
            <a:endParaRPr sz="1800" b="1" u="none" strike="noStrike" cap="none">
              <a:solidFill>
                <a:srgbClr val="0C234B"/>
              </a:solidFill>
              <a:latin typeface="Proxima Nova"/>
              <a:ea typeface="Proxima Nova"/>
              <a:cs typeface="Proxima Nova"/>
              <a:sym typeface="Proxima Nova"/>
            </a:endParaRPr>
          </a:p>
        </p:txBody>
      </p:sp>
      <p:sp>
        <p:nvSpPr>
          <p:cNvPr id="293" name="Google Shape;293;p47"/>
          <p:cNvSpPr txBox="1"/>
          <p:nvPr/>
        </p:nvSpPr>
        <p:spPr>
          <a:xfrm>
            <a:off x="5377800" y="3972175"/>
            <a:ext cx="3349200" cy="4029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800" b="1" i="1">
                <a:solidFill>
                  <a:srgbClr val="0C234B"/>
                </a:solidFill>
                <a:latin typeface="Proxima Nova"/>
                <a:ea typeface="Proxima Nova"/>
                <a:cs typeface="Proxima Nova"/>
                <a:sym typeface="Proxima Nova"/>
              </a:rPr>
              <a:t>How </a:t>
            </a:r>
            <a:r>
              <a:rPr lang="en" sz="1800" b="1">
                <a:solidFill>
                  <a:srgbClr val="0C234B"/>
                </a:solidFill>
                <a:latin typeface="Proxima Nova"/>
                <a:ea typeface="Proxima Nova"/>
                <a:cs typeface="Proxima Nova"/>
                <a:sym typeface="Proxima Nova"/>
              </a:rPr>
              <a:t>we think, know, &amp; do</a:t>
            </a:r>
            <a:endParaRPr sz="1800" b="1" u="none" strike="noStrike" cap="none">
              <a:solidFill>
                <a:srgbClr val="0C234B"/>
              </a:solidFill>
              <a:latin typeface="Proxima Nova"/>
              <a:ea typeface="Proxima Nova"/>
              <a:cs typeface="Proxima Nova"/>
              <a:sym typeface="Proxima Nova"/>
            </a:endParaRPr>
          </a:p>
        </p:txBody>
      </p:sp>
      <p:sp>
        <p:nvSpPr>
          <p:cNvPr id="294" name="Google Shape;294;p47"/>
          <p:cNvSpPr/>
          <p:nvPr/>
        </p:nvSpPr>
        <p:spPr>
          <a:xfrm>
            <a:off x="4215625" y="3865975"/>
            <a:ext cx="391500" cy="471000"/>
          </a:xfrm>
          <a:prstGeom prst="chevron">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7"/>
          <p:cNvSpPr/>
          <p:nvPr/>
        </p:nvSpPr>
        <p:spPr>
          <a:xfrm>
            <a:off x="4596625" y="3865975"/>
            <a:ext cx="391500" cy="471000"/>
          </a:xfrm>
          <a:prstGeom prst="chevron">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7"/>
          <p:cNvSpPr txBox="1">
            <a:spLocks noGrp="1"/>
          </p:cNvSpPr>
          <p:nvPr>
            <p:ph type="ctrTitle" idx="3"/>
          </p:nvPr>
        </p:nvSpPr>
        <p:spPr>
          <a:xfrm>
            <a:off x="5829600" y="1306438"/>
            <a:ext cx="2276700" cy="4029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400" b="1">
                <a:solidFill>
                  <a:srgbClr val="0C234B"/>
                </a:solidFill>
                <a:latin typeface="Proxima Nova"/>
                <a:ea typeface="Proxima Nova"/>
                <a:cs typeface="Proxima Nova"/>
                <a:sym typeface="Proxima Nova"/>
              </a:rPr>
              <a:t>TO</a:t>
            </a:r>
            <a:endParaRPr sz="3000">
              <a:solidFill>
                <a:srgbClr val="0C234B"/>
              </a:solidFill>
              <a:latin typeface="Proxima Nova"/>
              <a:ea typeface="Proxima Nova"/>
              <a:cs typeface="Proxima Nova"/>
              <a:sym typeface="Proxima Nova"/>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8"/>
        <p:cNvGrpSpPr/>
        <p:nvPr/>
      </p:nvGrpSpPr>
      <p:grpSpPr>
        <a:xfrm>
          <a:off x="0" y="0"/>
          <a:ext cx="0" cy="0"/>
          <a:chOff x="0" y="0"/>
          <a:chExt cx="0" cy="0"/>
        </a:xfrm>
      </p:grpSpPr>
      <p:sp>
        <p:nvSpPr>
          <p:cNvPr id="829" name="Google Shape;829;p90"/>
          <p:cNvSpPr txBox="1">
            <a:spLocks noGrp="1"/>
          </p:cNvSpPr>
          <p:nvPr>
            <p:ph type="ctrTitle"/>
          </p:nvPr>
        </p:nvSpPr>
        <p:spPr>
          <a:xfrm>
            <a:off x="609600" y="1378652"/>
            <a:ext cx="7772400" cy="7008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4400">
                <a:solidFill>
                  <a:srgbClr val="0C234B"/>
                </a:solidFill>
                <a:latin typeface="Proxima Nova Semibold"/>
                <a:ea typeface="Proxima Nova Semibold"/>
                <a:cs typeface="Proxima Nova Semibold"/>
                <a:sym typeface="Proxima Nova Semibold"/>
              </a:rPr>
              <a:t>COURSE APPROVAL</a:t>
            </a:r>
            <a:endParaRPr sz="4400">
              <a:solidFill>
                <a:srgbClr val="0C234B"/>
              </a:solidFill>
              <a:latin typeface="Proxima Nova Semibold"/>
              <a:ea typeface="Proxima Nova Semibold"/>
              <a:cs typeface="Proxima Nova Semibold"/>
              <a:sym typeface="Proxima Nova Semibold"/>
            </a:endParaRPr>
          </a:p>
          <a:p>
            <a:pPr marL="0" lvl="0" indent="0" algn="l" rtl="0">
              <a:lnSpc>
                <a:spcPct val="115000"/>
              </a:lnSpc>
              <a:spcBef>
                <a:spcPts val="0"/>
              </a:spcBef>
              <a:spcAft>
                <a:spcPts val="0"/>
              </a:spcAft>
              <a:buNone/>
            </a:pPr>
            <a:endParaRPr sz="3000">
              <a:solidFill>
                <a:srgbClr val="0C234B"/>
              </a:solidFill>
              <a:latin typeface="Proxima Nova"/>
              <a:ea typeface="Proxima Nova"/>
              <a:cs typeface="Proxima Nova"/>
              <a:sym typeface="Proxima Nova"/>
            </a:endParaRPr>
          </a:p>
        </p:txBody>
      </p:sp>
      <p:cxnSp>
        <p:nvCxnSpPr>
          <p:cNvPr id="830" name="Google Shape;830;p90"/>
          <p:cNvCxnSpPr/>
          <p:nvPr/>
        </p:nvCxnSpPr>
        <p:spPr>
          <a:xfrm>
            <a:off x="3976250" y="1861625"/>
            <a:ext cx="1055400" cy="0"/>
          </a:xfrm>
          <a:prstGeom prst="straightConnector1">
            <a:avLst/>
          </a:prstGeom>
          <a:noFill/>
          <a:ln w="114300" cap="flat" cmpd="sng">
            <a:solidFill>
              <a:srgbClr val="AB0520"/>
            </a:solidFill>
            <a:prstDash val="solid"/>
            <a:round/>
            <a:headEnd type="none" w="med" len="med"/>
            <a:tailEnd type="none" w="med" len="med"/>
          </a:ln>
        </p:spPr>
      </p:cxnSp>
      <p:pic>
        <p:nvPicPr>
          <p:cNvPr id="831" name="Google Shape;831;p90"/>
          <p:cNvPicPr preferRelativeResize="0"/>
          <p:nvPr/>
        </p:nvPicPr>
        <p:blipFill>
          <a:blip r:embed="rId3">
            <a:alphaModFix/>
          </a:blip>
          <a:stretch>
            <a:fillRect/>
          </a:stretch>
        </p:blipFill>
        <p:spPr>
          <a:xfrm>
            <a:off x="3277750" y="1546050"/>
            <a:ext cx="2478774" cy="320782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pic>
        <p:nvPicPr>
          <p:cNvPr id="836" name="Google Shape;836;p91"/>
          <p:cNvPicPr preferRelativeResize="0"/>
          <p:nvPr/>
        </p:nvPicPr>
        <p:blipFill>
          <a:blip r:embed="rId3">
            <a:alphaModFix/>
          </a:blip>
          <a:stretch>
            <a:fillRect/>
          </a:stretch>
        </p:blipFill>
        <p:spPr>
          <a:xfrm>
            <a:off x="76200" y="-76200"/>
            <a:ext cx="1092724" cy="1414100"/>
          </a:xfrm>
          <a:prstGeom prst="rect">
            <a:avLst/>
          </a:prstGeom>
          <a:noFill/>
          <a:ln>
            <a:noFill/>
          </a:ln>
        </p:spPr>
      </p:pic>
      <p:sp>
        <p:nvSpPr>
          <p:cNvPr id="837" name="Google Shape;837;p91"/>
          <p:cNvSpPr txBox="1">
            <a:spLocks noGrp="1"/>
          </p:cNvSpPr>
          <p:nvPr>
            <p:ph type="ctrTitle"/>
          </p:nvPr>
        </p:nvSpPr>
        <p:spPr>
          <a:xfrm>
            <a:off x="1196475" y="585252"/>
            <a:ext cx="7772400" cy="700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3000" b="1">
                <a:solidFill>
                  <a:srgbClr val="0C234B"/>
                </a:solidFill>
                <a:latin typeface="Proxima Nova"/>
                <a:ea typeface="Proxima Nova"/>
                <a:cs typeface="Proxima Nova"/>
                <a:sym typeface="Proxima Nova"/>
              </a:rPr>
              <a:t>Course Approval </a:t>
            </a:r>
            <a:endParaRPr sz="3000" b="1">
              <a:solidFill>
                <a:srgbClr val="0C234B"/>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sz="3000">
              <a:solidFill>
                <a:srgbClr val="0C234B"/>
              </a:solidFill>
              <a:latin typeface="Proxima Nova"/>
              <a:ea typeface="Proxima Nova"/>
              <a:cs typeface="Proxima Nova"/>
              <a:sym typeface="Proxima Nova"/>
            </a:endParaRPr>
          </a:p>
        </p:txBody>
      </p:sp>
      <p:cxnSp>
        <p:nvCxnSpPr>
          <p:cNvPr id="838" name="Google Shape;838;p91"/>
          <p:cNvCxnSpPr/>
          <p:nvPr/>
        </p:nvCxnSpPr>
        <p:spPr>
          <a:xfrm>
            <a:off x="1300425" y="929850"/>
            <a:ext cx="8243100" cy="0"/>
          </a:xfrm>
          <a:prstGeom prst="straightConnector1">
            <a:avLst/>
          </a:prstGeom>
          <a:noFill/>
          <a:ln w="28575" cap="flat" cmpd="sng">
            <a:solidFill>
              <a:srgbClr val="378DBD"/>
            </a:solidFill>
            <a:prstDash val="solid"/>
            <a:round/>
            <a:headEnd type="none" w="med" len="med"/>
            <a:tailEnd type="none" w="med" len="med"/>
          </a:ln>
        </p:spPr>
      </p:cxnSp>
      <p:sp>
        <p:nvSpPr>
          <p:cNvPr id="839" name="Google Shape;839;p91"/>
          <p:cNvSpPr txBox="1"/>
          <p:nvPr/>
        </p:nvSpPr>
        <p:spPr>
          <a:xfrm>
            <a:off x="837675" y="1059200"/>
            <a:ext cx="8243100" cy="623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000" i="1">
                <a:solidFill>
                  <a:srgbClr val="0C234B"/>
                </a:solidFill>
                <a:latin typeface="Proxima Nova"/>
                <a:ea typeface="Proxima Nova"/>
                <a:cs typeface="Proxima Nova"/>
                <a:sym typeface="Proxima Nova"/>
              </a:rPr>
              <a:t>Requesting your feedback: </a:t>
            </a:r>
            <a:r>
              <a:rPr lang="en" sz="2000" i="1" u="sng">
                <a:solidFill>
                  <a:schemeClr val="hlink"/>
                </a:solidFill>
                <a:latin typeface="Proxima Nova"/>
                <a:ea typeface="Proxima Nova"/>
                <a:cs typeface="Proxima Nova"/>
                <a:sym typeface="Proxima Nova"/>
                <a:hlinkClick r:id="rId4"/>
              </a:rPr>
              <a:t>Qualtrics Survey</a:t>
            </a:r>
            <a:endParaRPr sz="2000" i="1" u="none" strike="noStrike" cap="none">
              <a:solidFill>
                <a:srgbClr val="0C234B"/>
              </a:solidFill>
              <a:latin typeface="Proxima Nova"/>
              <a:ea typeface="Proxima Nova"/>
              <a:cs typeface="Proxima Nova"/>
              <a:sym typeface="Proxima Nova"/>
            </a:endParaRPr>
          </a:p>
        </p:txBody>
      </p:sp>
      <p:sp>
        <p:nvSpPr>
          <p:cNvPr id="840" name="Google Shape;840;p91"/>
          <p:cNvSpPr txBox="1"/>
          <p:nvPr/>
        </p:nvSpPr>
        <p:spPr>
          <a:xfrm>
            <a:off x="1142475" y="1682600"/>
            <a:ext cx="7633500" cy="2746200"/>
          </a:xfrm>
          <a:prstGeom prst="rect">
            <a:avLst/>
          </a:prstGeom>
          <a:noFill/>
          <a:ln>
            <a:noFill/>
          </a:ln>
        </p:spPr>
        <p:txBody>
          <a:bodyPr spcFirstLastPara="1" wrap="square" lIns="68575" tIns="34275" rIns="68575" bIns="34275" anchor="t" anchorCtr="0">
            <a:noAutofit/>
          </a:bodyPr>
          <a:lstStyle/>
          <a:p>
            <a:pPr marL="342900" lvl="0" indent="-273050" algn="l" rtl="0">
              <a:spcBef>
                <a:spcPts val="0"/>
              </a:spcBef>
              <a:spcAft>
                <a:spcPts val="0"/>
              </a:spcAft>
              <a:buClr>
                <a:srgbClr val="0C234B"/>
              </a:buClr>
              <a:buSzPts val="1700"/>
              <a:buFont typeface="Proxima Nova"/>
              <a:buChar char="❖"/>
            </a:pPr>
            <a:r>
              <a:rPr lang="en" sz="1700">
                <a:solidFill>
                  <a:srgbClr val="0C234B"/>
                </a:solidFill>
                <a:latin typeface="Proxima Nova"/>
                <a:ea typeface="Proxima Nova"/>
                <a:cs typeface="Proxima Nova"/>
                <a:sym typeface="Proxima Nova"/>
              </a:rPr>
              <a:t>Current course approval/review process: </a:t>
            </a:r>
            <a:endParaRPr sz="1700">
              <a:solidFill>
                <a:srgbClr val="0C234B"/>
              </a:solidFill>
              <a:latin typeface="Proxima Nova"/>
              <a:ea typeface="Proxima Nova"/>
              <a:cs typeface="Proxima Nova"/>
              <a:sym typeface="Proxima Nova"/>
            </a:endParaRPr>
          </a:p>
          <a:p>
            <a:pPr marL="685800" lvl="1" indent="-273050" algn="l" rtl="0">
              <a:spcBef>
                <a:spcPts val="0"/>
              </a:spcBef>
              <a:spcAft>
                <a:spcPts val="0"/>
              </a:spcAft>
              <a:buClr>
                <a:srgbClr val="0C234B"/>
              </a:buClr>
              <a:buSzPts val="1700"/>
              <a:buFont typeface="Proxima Nova"/>
              <a:buChar char="○"/>
            </a:pPr>
            <a:r>
              <a:rPr lang="en" sz="1700">
                <a:solidFill>
                  <a:srgbClr val="0C234B"/>
                </a:solidFill>
                <a:latin typeface="Proxima Nova"/>
                <a:ea typeface="Proxima Nova"/>
                <a:cs typeface="Proxima Nova"/>
                <a:sym typeface="Proxima Nova"/>
              </a:rPr>
              <a:t>Department : College : UWGEC</a:t>
            </a:r>
            <a:endParaRPr sz="1700">
              <a:solidFill>
                <a:srgbClr val="0C234B"/>
              </a:solidFill>
              <a:latin typeface="Proxima Nova"/>
              <a:ea typeface="Proxima Nova"/>
              <a:cs typeface="Proxima Nova"/>
              <a:sym typeface="Proxima Nova"/>
            </a:endParaRPr>
          </a:p>
          <a:p>
            <a:pPr marL="685800" lvl="1" indent="-273050" algn="l" rtl="0">
              <a:spcBef>
                <a:spcPts val="0"/>
              </a:spcBef>
              <a:spcAft>
                <a:spcPts val="0"/>
              </a:spcAft>
              <a:buClr>
                <a:srgbClr val="0C234B"/>
              </a:buClr>
              <a:buSzPts val="1700"/>
              <a:buFont typeface="Proxima Nova"/>
              <a:buChar char="○"/>
            </a:pPr>
            <a:r>
              <a:rPr lang="en" sz="1700">
                <a:solidFill>
                  <a:srgbClr val="0C234B"/>
                </a:solidFill>
                <a:latin typeface="Proxima Nova"/>
                <a:ea typeface="Proxima Nova"/>
                <a:cs typeface="Proxima Nova"/>
                <a:sym typeface="Proxima Nova"/>
              </a:rPr>
              <a:t>Faculty-governed, specifically for approval of GE requirements (UWGEC)</a:t>
            </a:r>
            <a:endParaRPr sz="1700">
              <a:solidFill>
                <a:srgbClr val="0C234B"/>
              </a:solidFill>
              <a:latin typeface="Proxima Nova"/>
              <a:ea typeface="Proxima Nova"/>
              <a:cs typeface="Proxima Nova"/>
              <a:sym typeface="Proxima Nova"/>
            </a:endParaRPr>
          </a:p>
          <a:p>
            <a:pPr marL="342900" lvl="0" indent="-273050" algn="l" rtl="0">
              <a:spcBef>
                <a:spcPts val="0"/>
              </a:spcBef>
              <a:spcAft>
                <a:spcPts val="0"/>
              </a:spcAft>
              <a:buClr>
                <a:srgbClr val="0C234B"/>
              </a:buClr>
              <a:buSzPts val="1700"/>
              <a:buFont typeface="Proxima Nova"/>
              <a:buChar char="❖"/>
            </a:pPr>
            <a:r>
              <a:rPr lang="en" sz="1700">
                <a:solidFill>
                  <a:srgbClr val="0C234B"/>
                </a:solidFill>
                <a:latin typeface="Proxima Nova"/>
                <a:ea typeface="Proxima Nova"/>
                <a:cs typeface="Proxima Nova"/>
                <a:sym typeface="Proxima Nova"/>
              </a:rPr>
              <a:t>Our goals: </a:t>
            </a:r>
            <a:endParaRPr sz="1700">
              <a:solidFill>
                <a:srgbClr val="0C234B"/>
              </a:solidFill>
              <a:latin typeface="Proxima Nova"/>
              <a:ea typeface="Proxima Nova"/>
              <a:cs typeface="Proxima Nova"/>
              <a:sym typeface="Proxima Nova"/>
            </a:endParaRPr>
          </a:p>
          <a:p>
            <a:pPr marL="685800" lvl="1" indent="-273050" algn="l" rtl="0">
              <a:spcBef>
                <a:spcPts val="0"/>
              </a:spcBef>
              <a:spcAft>
                <a:spcPts val="0"/>
              </a:spcAft>
              <a:buClr>
                <a:srgbClr val="0C234B"/>
              </a:buClr>
              <a:buSzPts val="1700"/>
              <a:buFont typeface="Proxima Nova"/>
              <a:buChar char="○"/>
            </a:pPr>
            <a:r>
              <a:rPr lang="en" sz="1700">
                <a:solidFill>
                  <a:srgbClr val="0C234B"/>
                </a:solidFill>
                <a:latin typeface="Proxima Nova"/>
                <a:ea typeface="Proxima Nova"/>
                <a:cs typeface="Proxima Nova"/>
                <a:sym typeface="Proxima Nova"/>
              </a:rPr>
              <a:t>Remain faculty governed </a:t>
            </a:r>
            <a:endParaRPr sz="1700">
              <a:solidFill>
                <a:srgbClr val="0C234B"/>
              </a:solidFill>
              <a:latin typeface="Proxima Nova"/>
              <a:ea typeface="Proxima Nova"/>
              <a:cs typeface="Proxima Nova"/>
              <a:sym typeface="Proxima Nova"/>
            </a:endParaRPr>
          </a:p>
          <a:p>
            <a:pPr marL="685800" lvl="1" indent="-273050" algn="l" rtl="0">
              <a:spcBef>
                <a:spcPts val="0"/>
              </a:spcBef>
              <a:spcAft>
                <a:spcPts val="0"/>
              </a:spcAft>
              <a:buClr>
                <a:srgbClr val="0C234B"/>
              </a:buClr>
              <a:buSzPts val="1700"/>
              <a:buFont typeface="Proxima Nova"/>
              <a:buChar char="○"/>
            </a:pPr>
            <a:r>
              <a:rPr lang="en" sz="1700">
                <a:solidFill>
                  <a:srgbClr val="0C234B"/>
                </a:solidFill>
                <a:latin typeface="Proxima Nova"/>
                <a:ea typeface="Proxima Nova"/>
                <a:cs typeface="Proxima Nova"/>
                <a:sym typeface="Proxima Nova"/>
              </a:rPr>
              <a:t>Opportunity to identify and address some of the pressure points from the current Gen Ed process</a:t>
            </a:r>
            <a:endParaRPr sz="1700">
              <a:solidFill>
                <a:srgbClr val="0C234B"/>
              </a:solidFill>
              <a:latin typeface="Proxima Nova"/>
              <a:ea typeface="Proxima Nova"/>
              <a:cs typeface="Proxima Nova"/>
              <a:sym typeface="Proxima Nova"/>
            </a:endParaRPr>
          </a:p>
          <a:p>
            <a:pPr marL="0" lvl="0" indent="0" algn="l" rtl="0">
              <a:spcBef>
                <a:spcPts val="0"/>
              </a:spcBef>
              <a:spcAft>
                <a:spcPts val="0"/>
              </a:spcAft>
              <a:buNone/>
            </a:pPr>
            <a:endParaRPr sz="1700">
              <a:solidFill>
                <a:srgbClr val="0C234B"/>
              </a:solidFill>
              <a:latin typeface="Proxima Nova"/>
              <a:ea typeface="Proxima Nova"/>
              <a:cs typeface="Proxima Nova"/>
              <a:sym typeface="Proxima Nova"/>
            </a:endParaRPr>
          </a:p>
          <a:p>
            <a:pPr marL="685800" lvl="0" indent="0" algn="l" rtl="0">
              <a:spcBef>
                <a:spcPts val="0"/>
              </a:spcBef>
              <a:spcAft>
                <a:spcPts val="0"/>
              </a:spcAft>
              <a:buNone/>
            </a:pPr>
            <a:endParaRPr sz="1700">
              <a:solidFill>
                <a:srgbClr val="0C234B"/>
              </a:solidFill>
              <a:latin typeface="Proxima Nova"/>
              <a:ea typeface="Proxima Nova"/>
              <a:cs typeface="Proxima Nova"/>
              <a:sym typeface="Proxima Nova"/>
            </a:endParaRPr>
          </a:p>
          <a:p>
            <a:pPr marL="0" lvl="0" indent="0" algn="l" rtl="0">
              <a:spcBef>
                <a:spcPts val="0"/>
              </a:spcBef>
              <a:spcAft>
                <a:spcPts val="0"/>
              </a:spcAft>
              <a:buNone/>
            </a:pPr>
            <a:endParaRPr sz="1700">
              <a:solidFill>
                <a:srgbClr val="0C234B"/>
              </a:solidFill>
              <a:latin typeface="Proxima Nova"/>
              <a:ea typeface="Proxima Nova"/>
              <a:cs typeface="Proxima Nova"/>
              <a:sym typeface="Proxima Nov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3"/>
        <p:cNvGrpSpPr/>
        <p:nvPr/>
      </p:nvGrpSpPr>
      <p:grpSpPr>
        <a:xfrm>
          <a:off x="0" y="0"/>
          <a:ext cx="0" cy="0"/>
          <a:chOff x="0" y="0"/>
          <a:chExt cx="0" cy="0"/>
        </a:xfrm>
      </p:grpSpPr>
      <p:sp>
        <p:nvSpPr>
          <p:cNvPr id="854" name="Google Shape;854;p93"/>
          <p:cNvSpPr txBox="1">
            <a:spLocks noGrp="1"/>
          </p:cNvSpPr>
          <p:nvPr>
            <p:ph type="ctrTitle"/>
          </p:nvPr>
        </p:nvSpPr>
        <p:spPr>
          <a:xfrm>
            <a:off x="685800" y="1378652"/>
            <a:ext cx="7772400" cy="7008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4400">
                <a:solidFill>
                  <a:srgbClr val="0C234B"/>
                </a:solidFill>
                <a:latin typeface="Proxima Nova Semibold"/>
                <a:ea typeface="Proxima Nova Semibold"/>
                <a:cs typeface="Proxima Nova Semibold"/>
                <a:sym typeface="Proxima Nova Semibold"/>
              </a:rPr>
              <a:t>COMMUNICATION</a:t>
            </a:r>
            <a:endParaRPr sz="4400">
              <a:solidFill>
                <a:srgbClr val="0C234B"/>
              </a:solidFill>
              <a:latin typeface="Proxima Nova Semibold"/>
              <a:ea typeface="Proxima Nova Semibold"/>
              <a:cs typeface="Proxima Nova Semibold"/>
              <a:sym typeface="Proxima Nova Semibold"/>
            </a:endParaRPr>
          </a:p>
          <a:p>
            <a:pPr marL="0" lvl="0" indent="0" algn="l" rtl="0">
              <a:lnSpc>
                <a:spcPct val="115000"/>
              </a:lnSpc>
              <a:spcBef>
                <a:spcPts val="0"/>
              </a:spcBef>
              <a:spcAft>
                <a:spcPts val="0"/>
              </a:spcAft>
              <a:buNone/>
            </a:pPr>
            <a:endParaRPr sz="3000">
              <a:solidFill>
                <a:srgbClr val="0C234B"/>
              </a:solidFill>
              <a:latin typeface="Proxima Nova"/>
              <a:ea typeface="Proxima Nova"/>
              <a:cs typeface="Proxima Nova"/>
              <a:sym typeface="Proxima Nova"/>
            </a:endParaRPr>
          </a:p>
        </p:txBody>
      </p:sp>
      <p:cxnSp>
        <p:nvCxnSpPr>
          <p:cNvPr id="855" name="Google Shape;855;p93"/>
          <p:cNvCxnSpPr/>
          <p:nvPr/>
        </p:nvCxnSpPr>
        <p:spPr>
          <a:xfrm>
            <a:off x="4052450" y="1861625"/>
            <a:ext cx="1055400" cy="0"/>
          </a:xfrm>
          <a:prstGeom prst="straightConnector1">
            <a:avLst/>
          </a:prstGeom>
          <a:noFill/>
          <a:ln w="114300" cap="flat" cmpd="sng">
            <a:solidFill>
              <a:srgbClr val="AB0520"/>
            </a:solidFill>
            <a:prstDash val="solid"/>
            <a:round/>
            <a:headEnd type="none" w="med" len="med"/>
            <a:tailEnd type="none" w="med" len="med"/>
          </a:ln>
        </p:spPr>
      </p:cxnSp>
      <p:pic>
        <p:nvPicPr>
          <p:cNvPr id="856" name="Google Shape;856;p93"/>
          <p:cNvPicPr preferRelativeResize="0"/>
          <p:nvPr/>
        </p:nvPicPr>
        <p:blipFill>
          <a:blip r:embed="rId3">
            <a:alphaModFix/>
          </a:blip>
          <a:stretch>
            <a:fillRect/>
          </a:stretch>
        </p:blipFill>
        <p:spPr>
          <a:xfrm>
            <a:off x="3353950" y="1546050"/>
            <a:ext cx="2478774" cy="3207826"/>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pic>
        <p:nvPicPr>
          <p:cNvPr id="861" name="Google Shape;861;p94"/>
          <p:cNvPicPr preferRelativeResize="0"/>
          <p:nvPr/>
        </p:nvPicPr>
        <p:blipFill>
          <a:blip r:embed="rId3">
            <a:alphaModFix/>
          </a:blip>
          <a:stretch>
            <a:fillRect/>
          </a:stretch>
        </p:blipFill>
        <p:spPr>
          <a:xfrm>
            <a:off x="76200" y="-76200"/>
            <a:ext cx="1092724" cy="1414100"/>
          </a:xfrm>
          <a:prstGeom prst="rect">
            <a:avLst/>
          </a:prstGeom>
          <a:noFill/>
          <a:ln>
            <a:noFill/>
          </a:ln>
        </p:spPr>
      </p:pic>
      <p:sp>
        <p:nvSpPr>
          <p:cNvPr id="862" name="Google Shape;862;p94"/>
          <p:cNvSpPr txBox="1">
            <a:spLocks noGrp="1"/>
          </p:cNvSpPr>
          <p:nvPr>
            <p:ph type="ctrTitle"/>
          </p:nvPr>
        </p:nvSpPr>
        <p:spPr>
          <a:xfrm>
            <a:off x="1196475" y="585252"/>
            <a:ext cx="7772400" cy="700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3000" b="1">
                <a:solidFill>
                  <a:srgbClr val="0C234B"/>
                </a:solidFill>
                <a:latin typeface="Proxima Nova"/>
                <a:ea typeface="Proxima Nova"/>
                <a:cs typeface="Proxima Nova"/>
                <a:sym typeface="Proxima Nova"/>
              </a:rPr>
              <a:t>Overview</a:t>
            </a:r>
            <a:endParaRPr sz="3000" b="1">
              <a:solidFill>
                <a:srgbClr val="0C234B"/>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sz="3000">
              <a:solidFill>
                <a:srgbClr val="0C234B"/>
              </a:solidFill>
              <a:latin typeface="Proxima Nova"/>
              <a:ea typeface="Proxima Nova"/>
              <a:cs typeface="Proxima Nova"/>
              <a:sym typeface="Proxima Nova"/>
            </a:endParaRPr>
          </a:p>
        </p:txBody>
      </p:sp>
      <p:sp>
        <p:nvSpPr>
          <p:cNvPr id="863" name="Google Shape;863;p94"/>
          <p:cNvSpPr txBox="1"/>
          <p:nvPr/>
        </p:nvSpPr>
        <p:spPr>
          <a:xfrm>
            <a:off x="1335350" y="1718900"/>
            <a:ext cx="7633500" cy="2271600"/>
          </a:xfrm>
          <a:prstGeom prst="rect">
            <a:avLst/>
          </a:prstGeom>
          <a:noFill/>
          <a:ln>
            <a:noFill/>
          </a:ln>
        </p:spPr>
        <p:txBody>
          <a:bodyPr spcFirstLastPara="1" wrap="square" lIns="68575" tIns="34275" rIns="68575" bIns="34275" anchor="t" anchorCtr="0">
            <a:noAutofit/>
          </a:bodyPr>
          <a:lstStyle/>
          <a:p>
            <a:pPr marL="342900" marR="0" lvl="0" indent="-292100" algn="l" rtl="0">
              <a:spcBef>
                <a:spcPts val="0"/>
              </a:spcBef>
              <a:spcAft>
                <a:spcPts val="0"/>
              </a:spcAft>
              <a:buClr>
                <a:srgbClr val="0C234B"/>
              </a:buClr>
              <a:buSzPts val="2000"/>
              <a:buFont typeface="Proxima Nova"/>
              <a:buChar char="❖"/>
            </a:pPr>
            <a:r>
              <a:rPr lang="en" sz="2000">
                <a:solidFill>
                  <a:srgbClr val="0C234B"/>
                </a:solidFill>
                <a:latin typeface="Proxima Nova"/>
                <a:ea typeface="Proxima Nova"/>
                <a:cs typeface="Proxima Nova"/>
                <a:sym typeface="Proxima Nova"/>
              </a:rPr>
              <a:t>Outreach efforts </a:t>
            </a:r>
            <a:endParaRPr sz="2000">
              <a:solidFill>
                <a:srgbClr val="0C234B"/>
              </a:solidFill>
              <a:latin typeface="Proxima Nova"/>
              <a:ea typeface="Proxima Nova"/>
              <a:cs typeface="Proxima Nova"/>
              <a:sym typeface="Proxima Nova"/>
            </a:endParaRPr>
          </a:p>
          <a:p>
            <a:pPr marL="342900" marR="0" lvl="0" indent="-292100" algn="l" rtl="0">
              <a:spcBef>
                <a:spcPts val="0"/>
              </a:spcBef>
              <a:spcAft>
                <a:spcPts val="0"/>
              </a:spcAft>
              <a:buClr>
                <a:srgbClr val="0C234B"/>
              </a:buClr>
              <a:buSzPts val="2000"/>
              <a:buFont typeface="Proxima Nova"/>
              <a:buChar char="❖"/>
            </a:pPr>
            <a:r>
              <a:rPr lang="en" sz="2000">
                <a:solidFill>
                  <a:srgbClr val="0C234B"/>
                </a:solidFill>
                <a:latin typeface="Proxima Nova"/>
                <a:ea typeface="Proxima Nova"/>
                <a:cs typeface="Proxima Nova"/>
                <a:sym typeface="Proxima Nova"/>
              </a:rPr>
              <a:t>Insights </a:t>
            </a:r>
            <a:endParaRPr sz="2000">
              <a:solidFill>
                <a:srgbClr val="0C234B"/>
              </a:solidFill>
              <a:latin typeface="Proxima Nova"/>
              <a:ea typeface="Proxima Nova"/>
              <a:cs typeface="Proxima Nova"/>
              <a:sym typeface="Proxima Nova"/>
            </a:endParaRPr>
          </a:p>
          <a:p>
            <a:pPr marL="342900" marR="0" lvl="0" indent="-292100" algn="l" rtl="0">
              <a:spcBef>
                <a:spcPts val="0"/>
              </a:spcBef>
              <a:spcAft>
                <a:spcPts val="0"/>
              </a:spcAft>
              <a:buClr>
                <a:srgbClr val="0C234B"/>
              </a:buClr>
              <a:buSzPts val="2000"/>
              <a:buFont typeface="Proxima Nova"/>
              <a:buChar char="❖"/>
            </a:pPr>
            <a:r>
              <a:rPr lang="en" sz="2000">
                <a:solidFill>
                  <a:srgbClr val="0C234B"/>
                </a:solidFill>
                <a:latin typeface="Proxima Nova"/>
                <a:ea typeface="Proxima Nova"/>
                <a:cs typeface="Proxima Nova"/>
                <a:sym typeface="Proxima Nova"/>
              </a:rPr>
              <a:t>Messaging recommendations</a:t>
            </a:r>
            <a:endParaRPr sz="2000">
              <a:solidFill>
                <a:srgbClr val="0C234B"/>
              </a:solidFill>
              <a:latin typeface="Proxima Nova"/>
              <a:ea typeface="Proxima Nova"/>
              <a:cs typeface="Proxima Nova"/>
              <a:sym typeface="Proxima Nova"/>
            </a:endParaRPr>
          </a:p>
          <a:p>
            <a:pPr marL="342900" lvl="0" indent="-292100" algn="l" rtl="0">
              <a:spcBef>
                <a:spcPts val="0"/>
              </a:spcBef>
              <a:spcAft>
                <a:spcPts val="0"/>
              </a:spcAft>
              <a:buClr>
                <a:srgbClr val="0C234B"/>
              </a:buClr>
              <a:buSzPts val="2000"/>
              <a:buFont typeface="Proxima Nova"/>
              <a:buChar char="❖"/>
            </a:pPr>
            <a:r>
              <a:rPr lang="en" sz="2000">
                <a:solidFill>
                  <a:srgbClr val="0C234B"/>
                </a:solidFill>
                <a:latin typeface="Proxima Nova"/>
                <a:ea typeface="Proxima Nova"/>
                <a:cs typeface="Proxima Nova"/>
                <a:sym typeface="Proxima Nova"/>
              </a:rPr>
              <a:t>Design </a:t>
            </a:r>
            <a:endParaRPr sz="2000">
              <a:solidFill>
                <a:srgbClr val="0C234B"/>
              </a:solidFill>
              <a:latin typeface="Proxima Nova"/>
              <a:ea typeface="Proxima Nova"/>
              <a:cs typeface="Proxima Nova"/>
              <a:sym typeface="Proxima Nova"/>
            </a:endParaRPr>
          </a:p>
          <a:p>
            <a:pPr marL="342900" lvl="0" indent="-292100" algn="l" rtl="0">
              <a:spcBef>
                <a:spcPts val="0"/>
              </a:spcBef>
              <a:spcAft>
                <a:spcPts val="0"/>
              </a:spcAft>
              <a:buClr>
                <a:srgbClr val="0C234B"/>
              </a:buClr>
              <a:buSzPts val="2000"/>
              <a:buFont typeface="Proxima Nova"/>
              <a:buChar char="❖"/>
            </a:pPr>
            <a:r>
              <a:rPr lang="en" sz="2000">
                <a:solidFill>
                  <a:srgbClr val="0C234B"/>
                </a:solidFill>
                <a:latin typeface="Proxima Nova"/>
                <a:ea typeface="Proxima Nova"/>
                <a:cs typeface="Proxima Nova"/>
                <a:sym typeface="Proxima Nova"/>
              </a:rPr>
              <a:t>Goals </a:t>
            </a:r>
            <a:endParaRPr sz="2000">
              <a:solidFill>
                <a:srgbClr val="0C234B"/>
              </a:solidFill>
              <a:latin typeface="Proxima Nova"/>
              <a:ea typeface="Proxima Nova"/>
              <a:cs typeface="Proxima Nova"/>
              <a:sym typeface="Proxima Nova"/>
            </a:endParaRPr>
          </a:p>
          <a:p>
            <a:pPr marL="685800" lvl="0" indent="0" algn="l" rtl="0">
              <a:spcBef>
                <a:spcPts val="0"/>
              </a:spcBef>
              <a:spcAft>
                <a:spcPts val="0"/>
              </a:spcAft>
              <a:buNone/>
            </a:pPr>
            <a:endParaRPr sz="2000">
              <a:solidFill>
                <a:srgbClr val="0C234B"/>
              </a:solidFill>
              <a:latin typeface="Proxima Nova"/>
              <a:ea typeface="Proxima Nova"/>
              <a:cs typeface="Proxima Nova"/>
              <a:sym typeface="Proxima Nova"/>
            </a:endParaRPr>
          </a:p>
          <a:p>
            <a:pPr marL="0" lvl="0" indent="0" algn="l" rtl="0">
              <a:spcBef>
                <a:spcPts val="0"/>
              </a:spcBef>
              <a:spcAft>
                <a:spcPts val="0"/>
              </a:spcAft>
              <a:buNone/>
            </a:pPr>
            <a:endParaRPr sz="2000">
              <a:solidFill>
                <a:srgbClr val="0C234B"/>
              </a:solidFill>
              <a:latin typeface="Proxima Nova"/>
              <a:ea typeface="Proxima Nova"/>
              <a:cs typeface="Proxima Nova"/>
              <a:sym typeface="Proxima Nova"/>
            </a:endParaRPr>
          </a:p>
        </p:txBody>
      </p:sp>
      <p:sp>
        <p:nvSpPr>
          <p:cNvPr id="864" name="Google Shape;864;p94"/>
          <p:cNvSpPr txBox="1"/>
          <p:nvPr/>
        </p:nvSpPr>
        <p:spPr>
          <a:xfrm>
            <a:off x="1220750" y="1019650"/>
            <a:ext cx="7772400" cy="623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000" i="1">
                <a:solidFill>
                  <a:srgbClr val="0C234B"/>
                </a:solidFill>
                <a:latin typeface="Proxima Nova"/>
                <a:ea typeface="Proxima Nova"/>
                <a:cs typeface="Proxima Nova"/>
                <a:sym typeface="Proxima Nova"/>
              </a:rPr>
              <a:t>For the Summit, we are happy to present on the following activities, insights, and goals developed over the summer: </a:t>
            </a:r>
            <a:endParaRPr sz="2000" i="1" u="none" strike="noStrike" cap="none">
              <a:solidFill>
                <a:srgbClr val="0C234B"/>
              </a:solidFill>
              <a:latin typeface="Proxima Nova"/>
              <a:ea typeface="Proxima Nova"/>
              <a:cs typeface="Proxima Nova"/>
              <a:sym typeface="Proxima Nova"/>
            </a:endParaRPr>
          </a:p>
        </p:txBody>
      </p:sp>
      <p:cxnSp>
        <p:nvCxnSpPr>
          <p:cNvPr id="865" name="Google Shape;865;p94"/>
          <p:cNvCxnSpPr/>
          <p:nvPr/>
        </p:nvCxnSpPr>
        <p:spPr>
          <a:xfrm>
            <a:off x="1300425" y="929850"/>
            <a:ext cx="8243100" cy="0"/>
          </a:xfrm>
          <a:prstGeom prst="straightConnector1">
            <a:avLst/>
          </a:prstGeom>
          <a:noFill/>
          <a:ln w="28575" cap="flat" cmpd="sng">
            <a:solidFill>
              <a:srgbClr val="378DBD"/>
            </a:solidFill>
            <a:prstDash val="solid"/>
            <a:round/>
            <a:headEnd type="none" w="med" len="med"/>
            <a:tailEnd type="none" w="med" len="med"/>
          </a:ln>
        </p:spPr>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pic>
        <p:nvPicPr>
          <p:cNvPr id="870" name="Google Shape;870;p95"/>
          <p:cNvPicPr preferRelativeResize="0"/>
          <p:nvPr/>
        </p:nvPicPr>
        <p:blipFill>
          <a:blip r:embed="rId3">
            <a:alphaModFix/>
          </a:blip>
          <a:stretch>
            <a:fillRect/>
          </a:stretch>
        </p:blipFill>
        <p:spPr>
          <a:xfrm>
            <a:off x="76200" y="-76200"/>
            <a:ext cx="1092724" cy="1414100"/>
          </a:xfrm>
          <a:prstGeom prst="rect">
            <a:avLst/>
          </a:prstGeom>
          <a:noFill/>
          <a:ln>
            <a:noFill/>
          </a:ln>
        </p:spPr>
      </p:pic>
      <p:sp>
        <p:nvSpPr>
          <p:cNvPr id="871" name="Google Shape;871;p95"/>
          <p:cNvSpPr txBox="1">
            <a:spLocks noGrp="1"/>
          </p:cNvSpPr>
          <p:nvPr>
            <p:ph type="ctrTitle"/>
          </p:nvPr>
        </p:nvSpPr>
        <p:spPr>
          <a:xfrm>
            <a:off x="1196475" y="585252"/>
            <a:ext cx="7772400" cy="700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3000" b="1">
                <a:solidFill>
                  <a:srgbClr val="0C234B"/>
                </a:solidFill>
                <a:latin typeface="Proxima Nova"/>
                <a:ea typeface="Proxima Nova"/>
                <a:cs typeface="Proxima Nova"/>
                <a:sym typeface="Proxima Nova"/>
              </a:rPr>
              <a:t>Outreach efforts</a:t>
            </a:r>
            <a:endParaRPr sz="3000" b="1">
              <a:solidFill>
                <a:srgbClr val="0C234B"/>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sz="3000">
              <a:solidFill>
                <a:srgbClr val="0C234B"/>
              </a:solidFill>
              <a:latin typeface="Proxima Nova"/>
              <a:ea typeface="Proxima Nova"/>
              <a:cs typeface="Proxima Nova"/>
              <a:sym typeface="Proxima Nova"/>
            </a:endParaRPr>
          </a:p>
        </p:txBody>
      </p:sp>
      <p:sp>
        <p:nvSpPr>
          <p:cNvPr id="872" name="Google Shape;872;p95"/>
          <p:cNvSpPr txBox="1"/>
          <p:nvPr/>
        </p:nvSpPr>
        <p:spPr>
          <a:xfrm>
            <a:off x="1335350" y="2023700"/>
            <a:ext cx="7633500" cy="2271600"/>
          </a:xfrm>
          <a:prstGeom prst="rect">
            <a:avLst/>
          </a:prstGeom>
          <a:noFill/>
          <a:ln>
            <a:noFill/>
          </a:ln>
        </p:spPr>
        <p:txBody>
          <a:bodyPr spcFirstLastPara="1" wrap="square" lIns="68575" tIns="34275" rIns="68575" bIns="34275" anchor="t" anchorCtr="0">
            <a:noAutofit/>
          </a:bodyPr>
          <a:lstStyle/>
          <a:p>
            <a:pPr marL="342900" lvl="0" indent="-292100" algn="l" rtl="0">
              <a:spcBef>
                <a:spcPts val="0"/>
              </a:spcBef>
              <a:spcAft>
                <a:spcPts val="0"/>
              </a:spcAft>
              <a:buClr>
                <a:srgbClr val="0C234B"/>
              </a:buClr>
              <a:buSzPts val="2000"/>
              <a:buFont typeface="Proxima Nova"/>
              <a:buChar char="❖"/>
            </a:pPr>
            <a:r>
              <a:rPr lang="en" sz="2000">
                <a:solidFill>
                  <a:srgbClr val="0C234B"/>
                </a:solidFill>
                <a:latin typeface="Proxima Nova"/>
                <a:ea typeface="Proxima Nova"/>
                <a:cs typeface="Proxima Nova"/>
                <a:sym typeface="Proxima Nova"/>
              </a:rPr>
              <a:t>Pima Community College </a:t>
            </a:r>
            <a:endParaRPr sz="2000">
              <a:solidFill>
                <a:srgbClr val="0C234B"/>
              </a:solidFill>
              <a:latin typeface="Proxima Nova"/>
              <a:ea typeface="Proxima Nova"/>
              <a:cs typeface="Proxima Nova"/>
              <a:sym typeface="Proxima Nova"/>
            </a:endParaRPr>
          </a:p>
          <a:p>
            <a:pPr marL="342900" lvl="0" indent="-292100" algn="l" rtl="0">
              <a:spcBef>
                <a:spcPts val="0"/>
              </a:spcBef>
              <a:spcAft>
                <a:spcPts val="0"/>
              </a:spcAft>
              <a:buClr>
                <a:srgbClr val="0C234B"/>
              </a:buClr>
              <a:buSzPts val="2000"/>
              <a:buFont typeface="Proxima Nova"/>
              <a:buChar char="❖"/>
            </a:pPr>
            <a:r>
              <a:rPr lang="en" sz="2000">
                <a:solidFill>
                  <a:srgbClr val="0C234B"/>
                </a:solidFill>
                <a:latin typeface="Proxima Nova"/>
                <a:ea typeface="Proxima Nova"/>
                <a:cs typeface="Proxima Nova"/>
                <a:sym typeface="Proxima Nova"/>
              </a:rPr>
              <a:t>UAccess &amp; UITS</a:t>
            </a:r>
            <a:endParaRPr sz="2000">
              <a:solidFill>
                <a:srgbClr val="0C234B"/>
              </a:solidFill>
              <a:latin typeface="Proxima Nova"/>
              <a:ea typeface="Proxima Nova"/>
              <a:cs typeface="Proxima Nova"/>
              <a:sym typeface="Proxima Nova"/>
            </a:endParaRPr>
          </a:p>
          <a:p>
            <a:pPr marL="342900" lvl="0" indent="-292100" algn="l" rtl="0">
              <a:spcBef>
                <a:spcPts val="0"/>
              </a:spcBef>
              <a:spcAft>
                <a:spcPts val="0"/>
              </a:spcAft>
              <a:buClr>
                <a:srgbClr val="0C234B"/>
              </a:buClr>
              <a:buSzPts val="2000"/>
              <a:buFont typeface="Proxima Nova"/>
              <a:buChar char="❖"/>
            </a:pPr>
            <a:r>
              <a:rPr lang="en" sz="2000">
                <a:solidFill>
                  <a:srgbClr val="0C234B"/>
                </a:solidFill>
                <a:latin typeface="Proxima Nova"/>
                <a:ea typeface="Proxima Nova"/>
                <a:cs typeface="Proxima Nova"/>
                <a:sym typeface="Proxima Nova"/>
              </a:rPr>
              <a:t>Distance &amp; Arizona Online </a:t>
            </a:r>
            <a:endParaRPr sz="2000">
              <a:solidFill>
                <a:srgbClr val="0C234B"/>
              </a:solidFill>
              <a:latin typeface="Proxima Nova"/>
              <a:ea typeface="Proxima Nova"/>
              <a:cs typeface="Proxima Nova"/>
              <a:sym typeface="Proxima Nova"/>
            </a:endParaRPr>
          </a:p>
          <a:p>
            <a:pPr marL="342900" lvl="0" indent="-292100" algn="l" rtl="0">
              <a:spcBef>
                <a:spcPts val="0"/>
              </a:spcBef>
              <a:spcAft>
                <a:spcPts val="0"/>
              </a:spcAft>
              <a:buClr>
                <a:srgbClr val="0C234B"/>
              </a:buClr>
              <a:buSzPts val="2000"/>
              <a:buFont typeface="Proxima Nova"/>
              <a:buChar char="❖"/>
            </a:pPr>
            <a:r>
              <a:rPr lang="en" sz="2000">
                <a:solidFill>
                  <a:srgbClr val="0C234B"/>
                </a:solidFill>
                <a:latin typeface="Proxima Nova"/>
                <a:ea typeface="Proxima Nova"/>
                <a:cs typeface="Proxima Nova"/>
                <a:sym typeface="Proxima Nova"/>
              </a:rPr>
              <a:t>Academic Administration </a:t>
            </a:r>
            <a:endParaRPr sz="2000">
              <a:solidFill>
                <a:srgbClr val="0C234B"/>
              </a:solidFill>
              <a:latin typeface="Proxima Nova"/>
              <a:ea typeface="Proxima Nova"/>
              <a:cs typeface="Proxima Nova"/>
              <a:sym typeface="Proxima Nova"/>
            </a:endParaRPr>
          </a:p>
          <a:p>
            <a:pPr marL="0" lvl="0" indent="0" algn="l" rtl="0">
              <a:spcBef>
                <a:spcPts val="0"/>
              </a:spcBef>
              <a:spcAft>
                <a:spcPts val="0"/>
              </a:spcAft>
              <a:buNone/>
            </a:pPr>
            <a:endParaRPr sz="2000">
              <a:solidFill>
                <a:srgbClr val="0C234B"/>
              </a:solidFill>
              <a:latin typeface="Proxima Nova"/>
              <a:ea typeface="Proxima Nova"/>
              <a:cs typeface="Proxima Nova"/>
              <a:sym typeface="Proxima Nova"/>
            </a:endParaRPr>
          </a:p>
          <a:p>
            <a:pPr marL="685800" lvl="0" indent="0" algn="l" rtl="0">
              <a:spcBef>
                <a:spcPts val="0"/>
              </a:spcBef>
              <a:spcAft>
                <a:spcPts val="0"/>
              </a:spcAft>
              <a:buNone/>
            </a:pPr>
            <a:endParaRPr sz="2000">
              <a:solidFill>
                <a:srgbClr val="0C234B"/>
              </a:solidFill>
              <a:latin typeface="Proxima Nova"/>
              <a:ea typeface="Proxima Nova"/>
              <a:cs typeface="Proxima Nova"/>
              <a:sym typeface="Proxima Nova"/>
            </a:endParaRPr>
          </a:p>
          <a:p>
            <a:pPr marL="0" lvl="0" indent="0" algn="l" rtl="0">
              <a:spcBef>
                <a:spcPts val="0"/>
              </a:spcBef>
              <a:spcAft>
                <a:spcPts val="0"/>
              </a:spcAft>
              <a:buNone/>
            </a:pPr>
            <a:endParaRPr sz="2000">
              <a:solidFill>
                <a:srgbClr val="0C234B"/>
              </a:solidFill>
              <a:latin typeface="Proxima Nova"/>
              <a:ea typeface="Proxima Nova"/>
              <a:cs typeface="Proxima Nova"/>
              <a:sym typeface="Proxima Nova"/>
            </a:endParaRPr>
          </a:p>
        </p:txBody>
      </p:sp>
      <p:sp>
        <p:nvSpPr>
          <p:cNvPr id="873" name="Google Shape;873;p95"/>
          <p:cNvSpPr txBox="1"/>
          <p:nvPr/>
        </p:nvSpPr>
        <p:spPr>
          <a:xfrm>
            <a:off x="1220750" y="1019650"/>
            <a:ext cx="7772400" cy="623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000" i="1">
                <a:solidFill>
                  <a:srgbClr val="0C234B"/>
                </a:solidFill>
                <a:latin typeface="Proxima Nova"/>
                <a:ea typeface="Proxima Nova"/>
                <a:cs typeface="Proxima Nova"/>
                <a:sym typeface="Proxima Nova"/>
              </a:rPr>
              <a:t>As part of our effort to contact organizations with an immediate stake in the Gen Ed Refresh, the Communication Group directly engaged the following campus and community partners:</a:t>
            </a:r>
            <a:endParaRPr sz="2000" i="1" u="none" strike="noStrike" cap="none">
              <a:solidFill>
                <a:srgbClr val="0C234B"/>
              </a:solidFill>
              <a:latin typeface="Proxima Nova"/>
              <a:ea typeface="Proxima Nova"/>
              <a:cs typeface="Proxima Nova"/>
              <a:sym typeface="Proxima Nova"/>
            </a:endParaRPr>
          </a:p>
        </p:txBody>
      </p:sp>
      <p:cxnSp>
        <p:nvCxnSpPr>
          <p:cNvPr id="874" name="Google Shape;874;p95"/>
          <p:cNvCxnSpPr/>
          <p:nvPr/>
        </p:nvCxnSpPr>
        <p:spPr>
          <a:xfrm>
            <a:off x="1300425" y="929850"/>
            <a:ext cx="8243100" cy="0"/>
          </a:xfrm>
          <a:prstGeom prst="straightConnector1">
            <a:avLst/>
          </a:prstGeom>
          <a:noFill/>
          <a:ln w="28575" cap="flat" cmpd="sng">
            <a:solidFill>
              <a:srgbClr val="378DBD"/>
            </a:solidFill>
            <a:prstDash val="solid"/>
            <a:round/>
            <a:headEnd type="none" w="med" len="med"/>
            <a:tailEnd type="none" w="med" len="med"/>
          </a:ln>
        </p:spPr>
      </p:cxn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pic>
        <p:nvPicPr>
          <p:cNvPr id="879" name="Google Shape;879;p96"/>
          <p:cNvPicPr preferRelativeResize="0"/>
          <p:nvPr/>
        </p:nvPicPr>
        <p:blipFill>
          <a:blip r:embed="rId3">
            <a:alphaModFix/>
          </a:blip>
          <a:stretch>
            <a:fillRect/>
          </a:stretch>
        </p:blipFill>
        <p:spPr>
          <a:xfrm>
            <a:off x="76200" y="-76200"/>
            <a:ext cx="1092724" cy="1414100"/>
          </a:xfrm>
          <a:prstGeom prst="rect">
            <a:avLst/>
          </a:prstGeom>
          <a:noFill/>
          <a:ln>
            <a:noFill/>
          </a:ln>
        </p:spPr>
      </p:pic>
      <p:sp>
        <p:nvSpPr>
          <p:cNvPr id="880" name="Google Shape;880;p96"/>
          <p:cNvSpPr txBox="1">
            <a:spLocks noGrp="1"/>
          </p:cNvSpPr>
          <p:nvPr>
            <p:ph type="ctrTitle"/>
          </p:nvPr>
        </p:nvSpPr>
        <p:spPr>
          <a:xfrm>
            <a:off x="1196475" y="585252"/>
            <a:ext cx="7772400" cy="700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3000" b="1">
                <a:solidFill>
                  <a:srgbClr val="0C234B"/>
                </a:solidFill>
                <a:latin typeface="Proxima Nova"/>
                <a:ea typeface="Proxima Nova"/>
                <a:cs typeface="Proxima Nova"/>
                <a:sym typeface="Proxima Nova"/>
              </a:rPr>
              <a:t>Insights </a:t>
            </a:r>
            <a:endParaRPr sz="3000" b="1">
              <a:solidFill>
                <a:srgbClr val="0C234B"/>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sz="3000">
              <a:solidFill>
                <a:srgbClr val="0C234B"/>
              </a:solidFill>
              <a:latin typeface="Proxima Nova"/>
              <a:ea typeface="Proxima Nova"/>
              <a:cs typeface="Proxima Nova"/>
              <a:sym typeface="Proxima Nova"/>
            </a:endParaRPr>
          </a:p>
        </p:txBody>
      </p:sp>
      <p:sp>
        <p:nvSpPr>
          <p:cNvPr id="881" name="Google Shape;881;p96"/>
          <p:cNvSpPr txBox="1"/>
          <p:nvPr/>
        </p:nvSpPr>
        <p:spPr>
          <a:xfrm>
            <a:off x="1335350" y="1414100"/>
            <a:ext cx="7633500" cy="2271600"/>
          </a:xfrm>
          <a:prstGeom prst="rect">
            <a:avLst/>
          </a:prstGeom>
          <a:noFill/>
          <a:ln>
            <a:noFill/>
          </a:ln>
        </p:spPr>
        <p:txBody>
          <a:bodyPr spcFirstLastPara="1" wrap="square" lIns="68575" tIns="34275" rIns="68575" bIns="34275" anchor="t" anchorCtr="0">
            <a:noAutofit/>
          </a:bodyPr>
          <a:lstStyle/>
          <a:p>
            <a:pPr marL="342900" lvl="0" indent="-292100" algn="l" rtl="0">
              <a:spcBef>
                <a:spcPts val="0"/>
              </a:spcBef>
              <a:spcAft>
                <a:spcPts val="0"/>
              </a:spcAft>
              <a:buClr>
                <a:srgbClr val="0C234B"/>
              </a:buClr>
              <a:buSzPts val="2000"/>
              <a:buFont typeface="Proxima Nova"/>
              <a:buChar char="❖"/>
            </a:pPr>
            <a:r>
              <a:rPr lang="en" sz="2000">
                <a:solidFill>
                  <a:srgbClr val="0C234B"/>
                </a:solidFill>
                <a:latin typeface="Proxima Nova"/>
                <a:ea typeface="Proxima Nova"/>
                <a:cs typeface="Proxima Nova"/>
                <a:sym typeface="Proxima Nova"/>
              </a:rPr>
              <a:t>Make transfer as seamless and simple as possible for students and community colleges </a:t>
            </a:r>
            <a:endParaRPr sz="2000">
              <a:solidFill>
                <a:srgbClr val="0C234B"/>
              </a:solidFill>
              <a:latin typeface="Proxima Nova"/>
              <a:ea typeface="Proxima Nova"/>
              <a:cs typeface="Proxima Nova"/>
              <a:sym typeface="Proxima Nova"/>
            </a:endParaRPr>
          </a:p>
          <a:p>
            <a:pPr marL="342900" lvl="0" indent="-292100" algn="l" rtl="0">
              <a:spcBef>
                <a:spcPts val="0"/>
              </a:spcBef>
              <a:spcAft>
                <a:spcPts val="0"/>
              </a:spcAft>
              <a:buClr>
                <a:srgbClr val="0C234B"/>
              </a:buClr>
              <a:buSzPts val="2000"/>
              <a:buFont typeface="Proxima Nova"/>
              <a:buChar char="❖"/>
            </a:pPr>
            <a:r>
              <a:rPr lang="en" sz="2000">
                <a:solidFill>
                  <a:srgbClr val="0C234B"/>
                </a:solidFill>
                <a:latin typeface="Proxima Nova"/>
                <a:ea typeface="Proxima Nova"/>
                <a:cs typeface="Proxima Nova"/>
                <a:sym typeface="Proxima Nova"/>
              </a:rPr>
              <a:t>Develop a decision tree for UAccess and different types of student users</a:t>
            </a:r>
            <a:endParaRPr sz="2000">
              <a:solidFill>
                <a:srgbClr val="0C234B"/>
              </a:solidFill>
              <a:latin typeface="Proxima Nova"/>
              <a:ea typeface="Proxima Nova"/>
              <a:cs typeface="Proxima Nova"/>
              <a:sym typeface="Proxima Nova"/>
            </a:endParaRPr>
          </a:p>
          <a:p>
            <a:pPr marL="342900" lvl="0" indent="-292100" algn="l" rtl="0">
              <a:spcBef>
                <a:spcPts val="0"/>
              </a:spcBef>
              <a:spcAft>
                <a:spcPts val="0"/>
              </a:spcAft>
              <a:buClr>
                <a:srgbClr val="0C234B"/>
              </a:buClr>
              <a:buSzPts val="2000"/>
              <a:buFont typeface="Proxima Nova"/>
              <a:buChar char="❖"/>
            </a:pPr>
            <a:r>
              <a:rPr lang="en" sz="2000">
                <a:solidFill>
                  <a:srgbClr val="0C234B"/>
                </a:solidFill>
                <a:latin typeface="Proxima Nova"/>
                <a:ea typeface="Proxima Nova"/>
                <a:cs typeface="Proxima Nova"/>
                <a:sym typeface="Proxima Nova"/>
              </a:rPr>
              <a:t>Consider the roles / functions of one-unit bookended courses for different types of students</a:t>
            </a:r>
            <a:endParaRPr sz="2000">
              <a:solidFill>
                <a:srgbClr val="0C234B"/>
              </a:solidFill>
              <a:latin typeface="Proxima Nova"/>
              <a:ea typeface="Proxima Nova"/>
              <a:cs typeface="Proxima Nova"/>
              <a:sym typeface="Proxima Nova"/>
            </a:endParaRPr>
          </a:p>
          <a:p>
            <a:pPr marL="342900" lvl="0" indent="-292100" algn="l" rtl="0">
              <a:spcBef>
                <a:spcPts val="0"/>
              </a:spcBef>
              <a:spcAft>
                <a:spcPts val="0"/>
              </a:spcAft>
              <a:buClr>
                <a:srgbClr val="0C234B"/>
              </a:buClr>
              <a:buSzPts val="2000"/>
              <a:buFont typeface="Proxima Nova"/>
              <a:buChar char="❖"/>
            </a:pPr>
            <a:r>
              <a:rPr lang="en" sz="2000">
                <a:solidFill>
                  <a:srgbClr val="0C234B"/>
                </a:solidFill>
                <a:latin typeface="Proxima Nova"/>
                <a:ea typeface="Proxima Nova"/>
                <a:cs typeface="Proxima Nova"/>
                <a:sym typeface="Proxima Nova"/>
              </a:rPr>
              <a:t>Learn the different complications associated with changes to curriculum </a:t>
            </a:r>
            <a:endParaRPr sz="2000">
              <a:solidFill>
                <a:srgbClr val="0C234B"/>
              </a:solidFill>
              <a:latin typeface="Proxima Nova"/>
              <a:ea typeface="Proxima Nova"/>
              <a:cs typeface="Proxima Nova"/>
              <a:sym typeface="Proxima Nova"/>
            </a:endParaRPr>
          </a:p>
          <a:p>
            <a:pPr marL="0" lvl="0" indent="0" algn="l" rtl="0">
              <a:spcBef>
                <a:spcPts val="0"/>
              </a:spcBef>
              <a:spcAft>
                <a:spcPts val="0"/>
              </a:spcAft>
              <a:buNone/>
            </a:pPr>
            <a:endParaRPr sz="2000">
              <a:solidFill>
                <a:srgbClr val="0C234B"/>
              </a:solidFill>
              <a:latin typeface="Proxima Nova"/>
              <a:ea typeface="Proxima Nova"/>
              <a:cs typeface="Proxima Nova"/>
              <a:sym typeface="Proxima Nova"/>
            </a:endParaRPr>
          </a:p>
          <a:p>
            <a:pPr marL="685800" lvl="0" indent="0" algn="l" rtl="0">
              <a:spcBef>
                <a:spcPts val="0"/>
              </a:spcBef>
              <a:spcAft>
                <a:spcPts val="0"/>
              </a:spcAft>
              <a:buNone/>
            </a:pPr>
            <a:endParaRPr sz="2000">
              <a:solidFill>
                <a:srgbClr val="0C234B"/>
              </a:solidFill>
              <a:latin typeface="Proxima Nova"/>
              <a:ea typeface="Proxima Nova"/>
              <a:cs typeface="Proxima Nova"/>
              <a:sym typeface="Proxima Nova"/>
            </a:endParaRPr>
          </a:p>
          <a:p>
            <a:pPr marL="0" lvl="0" indent="0" algn="l" rtl="0">
              <a:spcBef>
                <a:spcPts val="0"/>
              </a:spcBef>
              <a:spcAft>
                <a:spcPts val="0"/>
              </a:spcAft>
              <a:buNone/>
            </a:pPr>
            <a:endParaRPr sz="2000">
              <a:solidFill>
                <a:srgbClr val="0C234B"/>
              </a:solidFill>
              <a:latin typeface="Proxima Nova"/>
              <a:ea typeface="Proxima Nova"/>
              <a:cs typeface="Proxima Nova"/>
              <a:sym typeface="Proxima Nova"/>
            </a:endParaRPr>
          </a:p>
        </p:txBody>
      </p:sp>
      <p:sp>
        <p:nvSpPr>
          <p:cNvPr id="882" name="Google Shape;882;p96"/>
          <p:cNvSpPr txBox="1"/>
          <p:nvPr/>
        </p:nvSpPr>
        <p:spPr>
          <a:xfrm>
            <a:off x="1220750" y="1019650"/>
            <a:ext cx="7772400" cy="623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000" i="1">
                <a:solidFill>
                  <a:srgbClr val="0C234B"/>
                </a:solidFill>
                <a:latin typeface="Proxima Nova"/>
                <a:ea typeface="Proxima Nova"/>
                <a:cs typeface="Proxima Nova"/>
                <a:sym typeface="Proxima Nova"/>
              </a:rPr>
              <a:t>The Gen Ed Refresh should: </a:t>
            </a:r>
            <a:endParaRPr sz="2000" i="1" u="none" strike="noStrike" cap="none">
              <a:solidFill>
                <a:srgbClr val="0C234B"/>
              </a:solidFill>
              <a:latin typeface="Proxima Nova"/>
              <a:ea typeface="Proxima Nova"/>
              <a:cs typeface="Proxima Nova"/>
              <a:sym typeface="Proxima Nova"/>
            </a:endParaRPr>
          </a:p>
        </p:txBody>
      </p:sp>
      <p:cxnSp>
        <p:nvCxnSpPr>
          <p:cNvPr id="883" name="Google Shape;883;p96"/>
          <p:cNvCxnSpPr/>
          <p:nvPr/>
        </p:nvCxnSpPr>
        <p:spPr>
          <a:xfrm>
            <a:off x="1300425" y="929850"/>
            <a:ext cx="8243100" cy="0"/>
          </a:xfrm>
          <a:prstGeom prst="straightConnector1">
            <a:avLst/>
          </a:prstGeom>
          <a:noFill/>
          <a:ln w="28575" cap="flat" cmpd="sng">
            <a:solidFill>
              <a:srgbClr val="378DBD"/>
            </a:solidFill>
            <a:prstDash val="solid"/>
            <a:round/>
            <a:headEnd type="none" w="med" len="med"/>
            <a:tailEnd type="none" w="med" len="med"/>
          </a:ln>
        </p:spPr>
      </p:cxn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pic>
        <p:nvPicPr>
          <p:cNvPr id="888" name="Google Shape;888;p97"/>
          <p:cNvPicPr preferRelativeResize="0"/>
          <p:nvPr/>
        </p:nvPicPr>
        <p:blipFill>
          <a:blip r:embed="rId3">
            <a:alphaModFix/>
          </a:blip>
          <a:stretch>
            <a:fillRect/>
          </a:stretch>
        </p:blipFill>
        <p:spPr>
          <a:xfrm>
            <a:off x="76200" y="-76200"/>
            <a:ext cx="1092724" cy="1414100"/>
          </a:xfrm>
          <a:prstGeom prst="rect">
            <a:avLst/>
          </a:prstGeom>
          <a:noFill/>
          <a:ln>
            <a:noFill/>
          </a:ln>
        </p:spPr>
      </p:pic>
      <p:sp>
        <p:nvSpPr>
          <p:cNvPr id="889" name="Google Shape;889;p97"/>
          <p:cNvSpPr txBox="1">
            <a:spLocks noGrp="1"/>
          </p:cNvSpPr>
          <p:nvPr>
            <p:ph type="ctrTitle"/>
          </p:nvPr>
        </p:nvSpPr>
        <p:spPr>
          <a:xfrm>
            <a:off x="1196475" y="585252"/>
            <a:ext cx="7772400" cy="700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3000" b="1">
                <a:solidFill>
                  <a:srgbClr val="0C234B"/>
                </a:solidFill>
                <a:latin typeface="Proxima Nova"/>
                <a:ea typeface="Proxima Nova"/>
                <a:cs typeface="Proxima Nova"/>
                <a:sym typeface="Proxima Nova"/>
              </a:rPr>
              <a:t>Messaging </a:t>
            </a:r>
            <a:endParaRPr sz="3000" b="1">
              <a:solidFill>
                <a:srgbClr val="0C234B"/>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sz="3000">
              <a:solidFill>
                <a:srgbClr val="0C234B"/>
              </a:solidFill>
              <a:latin typeface="Proxima Nova"/>
              <a:ea typeface="Proxima Nova"/>
              <a:cs typeface="Proxima Nova"/>
              <a:sym typeface="Proxima Nova"/>
            </a:endParaRPr>
          </a:p>
        </p:txBody>
      </p:sp>
      <p:sp>
        <p:nvSpPr>
          <p:cNvPr id="890" name="Google Shape;890;p97"/>
          <p:cNvSpPr txBox="1"/>
          <p:nvPr/>
        </p:nvSpPr>
        <p:spPr>
          <a:xfrm>
            <a:off x="1335350" y="1642700"/>
            <a:ext cx="7633500" cy="2271600"/>
          </a:xfrm>
          <a:prstGeom prst="rect">
            <a:avLst/>
          </a:prstGeom>
          <a:noFill/>
          <a:ln>
            <a:noFill/>
          </a:ln>
        </p:spPr>
        <p:txBody>
          <a:bodyPr spcFirstLastPara="1" wrap="square" lIns="68575" tIns="34275" rIns="68575" bIns="34275" anchor="t" anchorCtr="0">
            <a:noAutofit/>
          </a:bodyPr>
          <a:lstStyle/>
          <a:p>
            <a:pPr marL="342900" lvl="0" indent="-292100" algn="l" rtl="0">
              <a:spcBef>
                <a:spcPts val="0"/>
              </a:spcBef>
              <a:spcAft>
                <a:spcPts val="0"/>
              </a:spcAft>
              <a:buClr>
                <a:srgbClr val="0C234B"/>
              </a:buClr>
              <a:buSzPts val="2000"/>
              <a:buFont typeface="Proxima Nova"/>
              <a:buChar char="❖"/>
            </a:pPr>
            <a:r>
              <a:rPr lang="en" sz="2000">
                <a:solidFill>
                  <a:srgbClr val="0C234B"/>
                </a:solidFill>
                <a:latin typeface="Proxima Nova"/>
                <a:ea typeface="Proxima Nova"/>
                <a:cs typeface="Proxima Nova"/>
                <a:sym typeface="Proxima Nova"/>
              </a:rPr>
              <a:t>Gen Ed Refresh has been developed by UArizona instructors and staff, including CT faculty and graduate students</a:t>
            </a:r>
            <a:endParaRPr sz="2000">
              <a:solidFill>
                <a:srgbClr val="0C234B"/>
              </a:solidFill>
              <a:latin typeface="Proxima Nova"/>
              <a:ea typeface="Proxima Nova"/>
              <a:cs typeface="Proxima Nova"/>
              <a:sym typeface="Proxima Nova"/>
            </a:endParaRPr>
          </a:p>
          <a:p>
            <a:pPr marL="342900" lvl="0" indent="-292100" algn="l" rtl="0">
              <a:spcBef>
                <a:spcPts val="0"/>
              </a:spcBef>
              <a:spcAft>
                <a:spcPts val="0"/>
              </a:spcAft>
              <a:buClr>
                <a:srgbClr val="0C234B"/>
              </a:buClr>
              <a:buSzPts val="2000"/>
              <a:buFont typeface="Proxima Nova"/>
              <a:buChar char="❖"/>
            </a:pPr>
            <a:r>
              <a:rPr lang="en" sz="2000">
                <a:solidFill>
                  <a:srgbClr val="0C234B"/>
                </a:solidFill>
                <a:latin typeface="Proxima Nova"/>
                <a:ea typeface="Proxima Nova"/>
                <a:cs typeface="Proxima Nova"/>
                <a:sym typeface="Proxima Nova"/>
              </a:rPr>
              <a:t>The Refresh embraces major shifts in the teaching of higher education over the last two decades</a:t>
            </a:r>
            <a:endParaRPr sz="2000">
              <a:solidFill>
                <a:srgbClr val="0C234B"/>
              </a:solidFill>
              <a:latin typeface="Proxima Nova"/>
              <a:ea typeface="Proxima Nova"/>
              <a:cs typeface="Proxima Nova"/>
              <a:sym typeface="Proxima Nova"/>
            </a:endParaRPr>
          </a:p>
          <a:p>
            <a:pPr marL="342900" lvl="0" indent="-292100" algn="l" rtl="0">
              <a:spcBef>
                <a:spcPts val="0"/>
              </a:spcBef>
              <a:spcAft>
                <a:spcPts val="0"/>
              </a:spcAft>
              <a:buClr>
                <a:srgbClr val="0C234B"/>
              </a:buClr>
              <a:buSzPts val="2000"/>
              <a:buFont typeface="Proxima Nova"/>
              <a:buChar char="❖"/>
            </a:pPr>
            <a:r>
              <a:rPr lang="en" sz="2000">
                <a:solidFill>
                  <a:srgbClr val="0C234B"/>
                </a:solidFill>
                <a:latin typeface="Proxima Nova"/>
                <a:ea typeface="Proxima Nova"/>
                <a:cs typeface="Proxima Nova"/>
                <a:sym typeface="Proxima Nova"/>
              </a:rPr>
              <a:t>The Refresh is meant to provide students with a more meaningful learning experience through interdisciplinary engagement and signature assignments    </a:t>
            </a:r>
            <a:endParaRPr sz="2000">
              <a:solidFill>
                <a:srgbClr val="0C234B"/>
              </a:solidFill>
              <a:latin typeface="Proxima Nova"/>
              <a:ea typeface="Proxima Nova"/>
              <a:cs typeface="Proxima Nova"/>
              <a:sym typeface="Proxima Nova"/>
            </a:endParaRPr>
          </a:p>
          <a:p>
            <a:pPr marL="342900" lvl="0" indent="-292100" algn="l" rtl="0">
              <a:spcBef>
                <a:spcPts val="0"/>
              </a:spcBef>
              <a:spcAft>
                <a:spcPts val="0"/>
              </a:spcAft>
              <a:buClr>
                <a:srgbClr val="0C234B"/>
              </a:buClr>
              <a:buSzPts val="2000"/>
              <a:buFont typeface="Proxima Nova"/>
              <a:buChar char="❖"/>
            </a:pPr>
            <a:r>
              <a:rPr lang="en" sz="2000">
                <a:solidFill>
                  <a:srgbClr val="0C234B"/>
                </a:solidFill>
                <a:latin typeface="Proxima Nova"/>
                <a:ea typeface="Proxima Nova"/>
                <a:cs typeface="Proxima Nova"/>
                <a:sym typeface="Proxima Nova"/>
              </a:rPr>
              <a:t>The Refresh is meant to honor of our land-grant mission</a:t>
            </a:r>
            <a:endParaRPr sz="2000">
              <a:solidFill>
                <a:srgbClr val="0C234B"/>
              </a:solidFill>
              <a:latin typeface="Proxima Nova"/>
              <a:ea typeface="Proxima Nova"/>
              <a:cs typeface="Proxima Nova"/>
              <a:sym typeface="Proxima Nova"/>
            </a:endParaRPr>
          </a:p>
          <a:p>
            <a:pPr marL="342900" lvl="0" indent="0" algn="l" rtl="0">
              <a:spcBef>
                <a:spcPts val="0"/>
              </a:spcBef>
              <a:spcAft>
                <a:spcPts val="0"/>
              </a:spcAft>
              <a:buNone/>
            </a:pPr>
            <a:endParaRPr sz="2000">
              <a:solidFill>
                <a:srgbClr val="0C234B"/>
              </a:solidFill>
              <a:latin typeface="Proxima Nova"/>
              <a:ea typeface="Proxima Nova"/>
              <a:cs typeface="Proxima Nova"/>
              <a:sym typeface="Proxima Nova"/>
            </a:endParaRPr>
          </a:p>
          <a:p>
            <a:pPr marL="342900" lvl="0" indent="0" algn="l" rtl="0">
              <a:spcBef>
                <a:spcPts val="0"/>
              </a:spcBef>
              <a:spcAft>
                <a:spcPts val="0"/>
              </a:spcAft>
              <a:buNone/>
            </a:pPr>
            <a:endParaRPr sz="2000">
              <a:solidFill>
                <a:srgbClr val="0C234B"/>
              </a:solidFill>
              <a:latin typeface="Proxima Nova"/>
              <a:ea typeface="Proxima Nova"/>
              <a:cs typeface="Proxima Nova"/>
              <a:sym typeface="Proxima Nova"/>
            </a:endParaRPr>
          </a:p>
          <a:p>
            <a:pPr marL="0" lvl="0" indent="0" algn="l" rtl="0">
              <a:spcBef>
                <a:spcPts val="0"/>
              </a:spcBef>
              <a:spcAft>
                <a:spcPts val="0"/>
              </a:spcAft>
              <a:buNone/>
            </a:pPr>
            <a:endParaRPr sz="2000">
              <a:solidFill>
                <a:srgbClr val="0C234B"/>
              </a:solidFill>
              <a:latin typeface="Proxima Nova"/>
              <a:ea typeface="Proxima Nova"/>
              <a:cs typeface="Proxima Nova"/>
              <a:sym typeface="Proxima Nova"/>
            </a:endParaRPr>
          </a:p>
          <a:p>
            <a:pPr marL="685800" lvl="0" indent="0" algn="l" rtl="0">
              <a:spcBef>
                <a:spcPts val="0"/>
              </a:spcBef>
              <a:spcAft>
                <a:spcPts val="0"/>
              </a:spcAft>
              <a:buNone/>
            </a:pPr>
            <a:endParaRPr sz="2000">
              <a:solidFill>
                <a:srgbClr val="0C234B"/>
              </a:solidFill>
              <a:latin typeface="Proxima Nova"/>
              <a:ea typeface="Proxima Nova"/>
              <a:cs typeface="Proxima Nova"/>
              <a:sym typeface="Proxima Nova"/>
            </a:endParaRPr>
          </a:p>
          <a:p>
            <a:pPr marL="0" lvl="0" indent="0" algn="l" rtl="0">
              <a:spcBef>
                <a:spcPts val="0"/>
              </a:spcBef>
              <a:spcAft>
                <a:spcPts val="0"/>
              </a:spcAft>
              <a:buNone/>
            </a:pPr>
            <a:endParaRPr sz="2000">
              <a:solidFill>
                <a:srgbClr val="0C234B"/>
              </a:solidFill>
              <a:latin typeface="Proxima Nova"/>
              <a:ea typeface="Proxima Nova"/>
              <a:cs typeface="Proxima Nova"/>
              <a:sym typeface="Proxima Nova"/>
            </a:endParaRPr>
          </a:p>
        </p:txBody>
      </p:sp>
      <p:sp>
        <p:nvSpPr>
          <p:cNvPr id="891" name="Google Shape;891;p97"/>
          <p:cNvSpPr txBox="1"/>
          <p:nvPr/>
        </p:nvSpPr>
        <p:spPr>
          <a:xfrm>
            <a:off x="1220750" y="1019650"/>
            <a:ext cx="7772400" cy="623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000" i="1">
                <a:solidFill>
                  <a:srgbClr val="0C234B"/>
                </a:solidFill>
                <a:latin typeface="Proxima Nova"/>
                <a:ea typeface="Proxima Nova"/>
                <a:cs typeface="Proxima Nova"/>
                <a:sym typeface="Proxima Nova"/>
              </a:rPr>
              <a:t>We should continue to communicate the following to our campus communities:</a:t>
            </a:r>
            <a:endParaRPr sz="2000" i="1" u="none" strike="noStrike" cap="none">
              <a:solidFill>
                <a:srgbClr val="0C234B"/>
              </a:solidFill>
              <a:latin typeface="Proxima Nova"/>
              <a:ea typeface="Proxima Nova"/>
              <a:cs typeface="Proxima Nova"/>
              <a:sym typeface="Proxima Nova"/>
            </a:endParaRPr>
          </a:p>
        </p:txBody>
      </p:sp>
      <p:cxnSp>
        <p:nvCxnSpPr>
          <p:cNvPr id="892" name="Google Shape;892;p97"/>
          <p:cNvCxnSpPr/>
          <p:nvPr/>
        </p:nvCxnSpPr>
        <p:spPr>
          <a:xfrm>
            <a:off x="1300425" y="929850"/>
            <a:ext cx="8243100" cy="0"/>
          </a:xfrm>
          <a:prstGeom prst="straightConnector1">
            <a:avLst/>
          </a:prstGeom>
          <a:noFill/>
          <a:ln w="28575" cap="flat" cmpd="sng">
            <a:solidFill>
              <a:srgbClr val="378DBD"/>
            </a:solidFill>
            <a:prstDash val="solid"/>
            <a:round/>
            <a:headEnd type="none" w="med" len="med"/>
            <a:tailEnd type="none" w="med" len="med"/>
          </a:ln>
        </p:spPr>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pic>
        <p:nvPicPr>
          <p:cNvPr id="897" name="Google Shape;897;p98"/>
          <p:cNvPicPr preferRelativeResize="0"/>
          <p:nvPr/>
        </p:nvPicPr>
        <p:blipFill>
          <a:blip r:embed="rId3">
            <a:alphaModFix/>
          </a:blip>
          <a:stretch>
            <a:fillRect/>
          </a:stretch>
        </p:blipFill>
        <p:spPr>
          <a:xfrm>
            <a:off x="76200" y="-76200"/>
            <a:ext cx="1092724" cy="1414100"/>
          </a:xfrm>
          <a:prstGeom prst="rect">
            <a:avLst/>
          </a:prstGeom>
          <a:noFill/>
          <a:ln>
            <a:noFill/>
          </a:ln>
        </p:spPr>
      </p:pic>
      <p:sp>
        <p:nvSpPr>
          <p:cNvPr id="898" name="Google Shape;898;p98"/>
          <p:cNvSpPr txBox="1">
            <a:spLocks noGrp="1"/>
          </p:cNvSpPr>
          <p:nvPr>
            <p:ph type="ctrTitle"/>
          </p:nvPr>
        </p:nvSpPr>
        <p:spPr>
          <a:xfrm>
            <a:off x="1196475" y="585252"/>
            <a:ext cx="7772400" cy="700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3000" b="1">
                <a:solidFill>
                  <a:srgbClr val="0C234B"/>
                </a:solidFill>
                <a:latin typeface="Proxima Nova"/>
                <a:ea typeface="Proxima Nova"/>
                <a:cs typeface="Proxima Nova"/>
                <a:sym typeface="Proxima Nova"/>
              </a:rPr>
              <a:t>Design</a:t>
            </a:r>
            <a:endParaRPr sz="3000" b="1">
              <a:solidFill>
                <a:srgbClr val="0C234B"/>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sz="3000">
              <a:solidFill>
                <a:srgbClr val="0C234B"/>
              </a:solidFill>
              <a:latin typeface="Proxima Nova"/>
              <a:ea typeface="Proxima Nova"/>
              <a:cs typeface="Proxima Nova"/>
              <a:sym typeface="Proxima Nova"/>
            </a:endParaRPr>
          </a:p>
        </p:txBody>
      </p:sp>
      <p:sp>
        <p:nvSpPr>
          <p:cNvPr id="899" name="Google Shape;899;p98"/>
          <p:cNvSpPr txBox="1"/>
          <p:nvPr/>
        </p:nvSpPr>
        <p:spPr>
          <a:xfrm>
            <a:off x="1335350" y="1566500"/>
            <a:ext cx="7633500" cy="2271600"/>
          </a:xfrm>
          <a:prstGeom prst="rect">
            <a:avLst/>
          </a:prstGeom>
          <a:noFill/>
          <a:ln>
            <a:noFill/>
          </a:ln>
        </p:spPr>
        <p:txBody>
          <a:bodyPr spcFirstLastPara="1" wrap="square" lIns="68575" tIns="34275" rIns="68575" bIns="34275" anchor="t" anchorCtr="0">
            <a:noAutofit/>
          </a:bodyPr>
          <a:lstStyle/>
          <a:p>
            <a:pPr marL="342900" lvl="0" indent="-292100" algn="l" rtl="0">
              <a:spcBef>
                <a:spcPts val="0"/>
              </a:spcBef>
              <a:spcAft>
                <a:spcPts val="0"/>
              </a:spcAft>
              <a:buClr>
                <a:srgbClr val="0C234B"/>
              </a:buClr>
              <a:buSzPts val="2000"/>
              <a:buFont typeface="Proxima Nova"/>
              <a:buChar char="❖"/>
            </a:pPr>
            <a:r>
              <a:rPr lang="en" sz="2000">
                <a:solidFill>
                  <a:srgbClr val="0C234B"/>
                </a:solidFill>
                <a:latin typeface="Proxima Nova"/>
                <a:ea typeface="Proxima Nova"/>
                <a:cs typeface="Proxima Nova"/>
                <a:sym typeface="Proxima Nova"/>
              </a:rPr>
              <a:t>Language should be reflective of our pedagogy, a shift from </a:t>
            </a:r>
            <a:r>
              <a:rPr lang="en" sz="2000" b="1" i="1" u="sng">
                <a:solidFill>
                  <a:srgbClr val="0C234B"/>
                </a:solidFill>
                <a:latin typeface="Proxima Nova"/>
                <a:ea typeface="Proxima Nova"/>
                <a:cs typeface="Proxima Nova"/>
                <a:sym typeface="Proxima Nova"/>
              </a:rPr>
              <a:t>what</a:t>
            </a:r>
            <a:r>
              <a:rPr lang="en" sz="2000" b="1" i="1">
                <a:solidFill>
                  <a:srgbClr val="0C234B"/>
                </a:solidFill>
                <a:latin typeface="Proxima Nova"/>
                <a:ea typeface="Proxima Nova"/>
                <a:cs typeface="Proxima Nova"/>
                <a:sym typeface="Proxima Nova"/>
              </a:rPr>
              <a:t> </a:t>
            </a:r>
            <a:r>
              <a:rPr lang="en" sz="2000">
                <a:solidFill>
                  <a:srgbClr val="0C234B"/>
                </a:solidFill>
                <a:latin typeface="Proxima Nova"/>
                <a:ea typeface="Proxima Nova"/>
                <a:cs typeface="Proxima Nova"/>
                <a:sym typeface="Proxima Nova"/>
              </a:rPr>
              <a:t>we know to </a:t>
            </a:r>
            <a:r>
              <a:rPr lang="en" sz="2000" b="1" i="1" u="sng">
                <a:solidFill>
                  <a:srgbClr val="0C234B"/>
                </a:solidFill>
                <a:latin typeface="Proxima Nova"/>
                <a:ea typeface="Proxima Nova"/>
                <a:cs typeface="Proxima Nova"/>
                <a:sym typeface="Proxima Nova"/>
              </a:rPr>
              <a:t>how</a:t>
            </a:r>
            <a:r>
              <a:rPr lang="en" sz="2000" b="1" i="1">
                <a:solidFill>
                  <a:srgbClr val="0C234B"/>
                </a:solidFill>
                <a:latin typeface="Proxima Nova"/>
                <a:ea typeface="Proxima Nova"/>
                <a:cs typeface="Proxima Nova"/>
                <a:sym typeface="Proxima Nova"/>
              </a:rPr>
              <a:t> we think, know, and do</a:t>
            </a:r>
            <a:endParaRPr sz="2000" b="1" i="1">
              <a:solidFill>
                <a:srgbClr val="0C234B"/>
              </a:solidFill>
              <a:latin typeface="Proxima Nova"/>
              <a:ea typeface="Proxima Nova"/>
              <a:cs typeface="Proxima Nova"/>
              <a:sym typeface="Proxima Nova"/>
            </a:endParaRPr>
          </a:p>
          <a:p>
            <a:pPr marL="342900" lvl="0" indent="-292100" algn="l" rtl="0">
              <a:spcBef>
                <a:spcPts val="0"/>
              </a:spcBef>
              <a:spcAft>
                <a:spcPts val="0"/>
              </a:spcAft>
              <a:buClr>
                <a:srgbClr val="0C234B"/>
              </a:buClr>
              <a:buSzPts val="2000"/>
              <a:buFont typeface="Proxima Nova"/>
              <a:buChar char="❖"/>
            </a:pPr>
            <a:r>
              <a:rPr lang="en" sz="2000">
                <a:solidFill>
                  <a:srgbClr val="0C234B"/>
                </a:solidFill>
                <a:latin typeface="Proxima Nova"/>
                <a:ea typeface="Proxima Nova"/>
                <a:cs typeface="Proxima Nova"/>
                <a:sym typeface="Proxima Nova"/>
              </a:rPr>
              <a:t>The look of the Gen Ed Refresh should follow basic Brand Management guidelines while also being distinctive</a:t>
            </a:r>
            <a:endParaRPr sz="2000">
              <a:solidFill>
                <a:srgbClr val="0C234B"/>
              </a:solidFill>
              <a:latin typeface="Proxima Nova"/>
              <a:ea typeface="Proxima Nova"/>
              <a:cs typeface="Proxima Nova"/>
              <a:sym typeface="Proxima Nova"/>
            </a:endParaRPr>
          </a:p>
          <a:p>
            <a:pPr marL="342900" lvl="0" indent="-292100" algn="l" rtl="0">
              <a:spcBef>
                <a:spcPts val="0"/>
              </a:spcBef>
              <a:spcAft>
                <a:spcPts val="0"/>
              </a:spcAft>
              <a:buClr>
                <a:srgbClr val="0C234B"/>
              </a:buClr>
              <a:buSzPts val="2000"/>
              <a:buFont typeface="Proxima Nova"/>
              <a:buChar char="❖"/>
            </a:pPr>
            <a:r>
              <a:rPr lang="en" sz="2000">
                <a:solidFill>
                  <a:srgbClr val="0C234B"/>
                </a:solidFill>
                <a:latin typeface="Proxima Nova"/>
                <a:ea typeface="Proxima Nova"/>
                <a:cs typeface="Proxima Nova"/>
                <a:sym typeface="Proxima Nova"/>
              </a:rPr>
              <a:t>Though we are calling it a Refresh, almost everything about the new Gen Ed will be different (except the Foundations courses)</a:t>
            </a:r>
            <a:endParaRPr sz="2000">
              <a:solidFill>
                <a:srgbClr val="0C234B"/>
              </a:solidFill>
              <a:latin typeface="Proxima Nova"/>
              <a:ea typeface="Proxima Nova"/>
              <a:cs typeface="Proxima Nova"/>
              <a:sym typeface="Proxima Nova"/>
            </a:endParaRPr>
          </a:p>
          <a:p>
            <a:pPr marL="1028700" lvl="2" indent="-292100" algn="l" rtl="0">
              <a:spcBef>
                <a:spcPts val="0"/>
              </a:spcBef>
              <a:spcAft>
                <a:spcPts val="0"/>
              </a:spcAft>
              <a:buClr>
                <a:srgbClr val="0C234B"/>
              </a:buClr>
              <a:buSzPts val="2000"/>
              <a:buFont typeface="Proxima Nova"/>
              <a:buChar char="■"/>
            </a:pPr>
            <a:r>
              <a:rPr lang="en" sz="2000">
                <a:solidFill>
                  <a:srgbClr val="0C234B"/>
                </a:solidFill>
                <a:latin typeface="Proxima Nova"/>
                <a:ea typeface="Proxima Nova"/>
                <a:cs typeface="Proxima Nova"/>
                <a:sym typeface="Proxima Nova"/>
              </a:rPr>
              <a:t>This significant change should be communicated in the language &amp; the look of the Refresh</a:t>
            </a:r>
            <a:endParaRPr sz="2000">
              <a:solidFill>
                <a:srgbClr val="0C234B"/>
              </a:solidFill>
              <a:latin typeface="Proxima Nova"/>
              <a:ea typeface="Proxima Nova"/>
              <a:cs typeface="Proxima Nova"/>
              <a:sym typeface="Proxima Nova"/>
            </a:endParaRPr>
          </a:p>
          <a:p>
            <a:pPr marL="342900" lvl="0" indent="0" algn="l" rtl="0">
              <a:spcBef>
                <a:spcPts val="0"/>
              </a:spcBef>
              <a:spcAft>
                <a:spcPts val="0"/>
              </a:spcAft>
              <a:buNone/>
            </a:pPr>
            <a:endParaRPr sz="2000">
              <a:solidFill>
                <a:srgbClr val="0C234B"/>
              </a:solidFill>
              <a:latin typeface="Proxima Nova"/>
              <a:ea typeface="Proxima Nova"/>
              <a:cs typeface="Proxima Nova"/>
              <a:sym typeface="Proxima Nova"/>
            </a:endParaRPr>
          </a:p>
          <a:p>
            <a:pPr marL="342900" lvl="0" indent="0" algn="l" rtl="0">
              <a:spcBef>
                <a:spcPts val="0"/>
              </a:spcBef>
              <a:spcAft>
                <a:spcPts val="0"/>
              </a:spcAft>
              <a:buNone/>
            </a:pPr>
            <a:endParaRPr sz="2000">
              <a:solidFill>
                <a:srgbClr val="0C234B"/>
              </a:solidFill>
              <a:latin typeface="Proxima Nova"/>
              <a:ea typeface="Proxima Nova"/>
              <a:cs typeface="Proxima Nova"/>
              <a:sym typeface="Proxima Nova"/>
            </a:endParaRPr>
          </a:p>
          <a:p>
            <a:pPr marL="0" lvl="0" indent="0" algn="l" rtl="0">
              <a:spcBef>
                <a:spcPts val="0"/>
              </a:spcBef>
              <a:spcAft>
                <a:spcPts val="0"/>
              </a:spcAft>
              <a:buNone/>
            </a:pPr>
            <a:endParaRPr sz="2000">
              <a:solidFill>
                <a:srgbClr val="0C234B"/>
              </a:solidFill>
              <a:latin typeface="Proxima Nova"/>
              <a:ea typeface="Proxima Nova"/>
              <a:cs typeface="Proxima Nova"/>
              <a:sym typeface="Proxima Nova"/>
            </a:endParaRPr>
          </a:p>
          <a:p>
            <a:pPr marL="685800" lvl="0" indent="0" algn="l" rtl="0">
              <a:spcBef>
                <a:spcPts val="0"/>
              </a:spcBef>
              <a:spcAft>
                <a:spcPts val="0"/>
              </a:spcAft>
              <a:buNone/>
            </a:pPr>
            <a:endParaRPr sz="2000">
              <a:solidFill>
                <a:srgbClr val="0C234B"/>
              </a:solidFill>
              <a:latin typeface="Proxima Nova"/>
              <a:ea typeface="Proxima Nova"/>
              <a:cs typeface="Proxima Nova"/>
              <a:sym typeface="Proxima Nova"/>
            </a:endParaRPr>
          </a:p>
          <a:p>
            <a:pPr marL="0" lvl="0" indent="0" algn="l" rtl="0">
              <a:spcBef>
                <a:spcPts val="0"/>
              </a:spcBef>
              <a:spcAft>
                <a:spcPts val="0"/>
              </a:spcAft>
              <a:buNone/>
            </a:pPr>
            <a:endParaRPr sz="2000">
              <a:solidFill>
                <a:srgbClr val="0C234B"/>
              </a:solidFill>
              <a:latin typeface="Proxima Nova"/>
              <a:ea typeface="Proxima Nova"/>
              <a:cs typeface="Proxima Nova"/>
              <a:sym typeface="Proxima Nova"/>
            </a:endParaRPr>
          </a:p>
        </p:txBody>
      </p:sp>
      <p:sp>
        <p:nvSpPr>
          <p:cNvPr id="900" name="Google Shape;900;p98"/>
          <p:cNvSpPr txBox="1"/>
          <p:nvPr/>
        </p:nvSpPr>
        <p:spPr>
          <a:xfrm>
            <a:off x="1220750" y="943450"/>
            <a:ext cx="7772400" cy="623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000" i="1">
                <a:solidFill>
                  <a:srgbClr val="0C234B"/>
                </a:solidFill>
                <a:latin typeface="Proxima Nova"/>
                <a:ea typeface="Proxima Nova"/>
                <a:cs typeface="Proxima Nova"/>
                <a:sym typeface="Proxima Nova"/>
              </a:rPr>
              <a:t>The language &amp; look of Gen Ed Refresh communications should be distinctive, meaningful, &amp; inclusive. This means:</a:t>
            </a:r>
            <a:endParaRPr sz="2000" i="1" u="none" strike="noStrike" cap="none">
              <a:solidFill>
                <a:srgbClr val="0C234B"/>
              </a:solidFill>
              <a:latin typeface="Proxima Nova"/>
              <a:ea typeface="Proxima Nova"/>
              <a:cs typeface="Proxima Nova"/>
              <a:sym typeface="Proxima Nova"/>
            </a:endParaRPr>
          </a:p>
        </p:txBody>
      </p:sp>
      <p:cxnSp>
        <p:nvCxnSpPr>
          <p:cNvPr id="901" name="Google Shape;901;p98"/>
          <p:cNvCxnSpPr/>
          <p:nvPr/>
        </p:nvCxnSpPr>
        <p:spPr>
          <a:xfrm>
            <a:off x="1300425" y="929850"/>
            <a:ext cx="8243100" cy="0"/>
          </a:xfrm>
          <a:prstGeom prst="straightConnector1">
            <a:avLst/>
          </a:prstGeom>
          <a:noFill/>
          <a:ln w="28575" cap="flat" cmpd="sng">
            <a:solidFill>
              <a:srgbClr val="378DBD"/>
            </a:solidFill>
            <a:prstDash val="solid"/>
            <a:round/>
            <a:headEnd type="none" w="med" len="med"/>
            <a:tailEnd type="none" w="med" len="med"/>
          </a:ln>
        </p:spPr>
      </p:cxn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pic>
        <p:nvPicPr>
          <p:cNvPr id="906" name="Google Shape;906;p99"/>
          <p:cNvPicPr preferRelativeResize="0"/>
          <p:nvPr/>
        </p:nvPicPr>
        <p:blipFill>
          <a:blip r:embed="rId3">
            <a:alphaModFix/>
          </a:blip>
          <a:stretch>
            <a:fillRect/>
          </a:stretch>
        </p:blipFill>
        <p:spPr>
          <a:xfrm>
            <a:off x="76200" y="-76200"/>
            <a:ext cx="1092724" cy="1414100"/>
          </a:xfrm>
          <a:prstGeom prst="rect">
            <a:avLst/>
          </a:prstGeom>
          <a:noFill/>
          <a:ln>
            <a:noFill/>
          </a:ln>
        </p:spPr>
      </p:pic>
      <p:sp>
        <p:nvSpPr>
          <p:cNvPr id="907" name="Google Shape;907;p99"/>
          <p:cNvSpPr txBox="1">
            <a:spLocks noGrp="1"/>
          </p:cNvSpPr>
          <p:nvPr>
            <p:ph type="ctrTitle"/>
          </p:nvPr>
        </p:nvSpPr>
        <p:spPr>
          <a:xfrm>
            <a:off x="1196475" y="585252"/>
            <a:ext cx="7772400" cy="700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3000" b="1">
                <a:solidFill>
                  <a:srgbClr val="0C234B"/>
                </a:solidFill>
                <a:latin typeface="Proxima Nova"/>
                <a:ea typeface="Proxima Nova"/>
                <a:cs typeface="Proxima Nova"/>
                <a:sym typeface="Proxima Nova"/>
              </a:rPr>
              <a:t>Logos</a:t>
            </a:r>
            <a:endParaRPr sz="3000" b="1">
              <a:solidFill>
                <a:srgbClr val="0C234B"/>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sz="3000">
              <a:solidFill>
                <a:srgbClr val="0C234B"/>
              </a:solidFill>
              <a:latin typeface="Proxima Nova"/>
              <a:ea typeface="Proxima Nova"/>
              <a:cs typeface="Proxima Nova"/>
              <a:sym typeface="Proxima Nova"/>
            </a:endParaRPr>
          </a:p>
        </p:txBody>
      </p:sp>
      <p:sp>
        <p:nvSpPr>
          <p:cNvPr id="908" name="Google Shape;908;p99"/>
          <p:cNvSpPr txBox="1"/>
          <p:nvPr/>
        </p:nvSpPr>
        <p:spPr>
          <a:xfrm>
            <a:off x="1220750" y="943450"/>
            <a:ext cx="7772400" cy="623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000" i="1">
                <a:solidFill>
                  <a:srgbClr val="0C234B"/>
                </a:solidFill>
                <a:latin typeface="Proxima Nova"/>
                <a:ea typeface="Proxima Nova"/>
                <a:cs typeface="Proxima Nova"/>
                <a:sym typeface="Proxima Nova"/>
              </a:rPr>
              <a:t>Over the course of the summer, three types of logos were created to distinguish the Refresh initiative, the new course categories, and the Attributes. </a:t>
            </a:r>
            <a:endParaRPr sz="2000" i="1" u="none" strike="noStrike" cap="none">
              <a:solidFill>
                <a:srgbClr val="0C234B"/>
              </a:solidFill>
              <a:latin typeface="Proxima Nova"/>
              <a:ea typeface="Proxima Nova"/>
              <a:cs typeface="Proxima Nova"/>
              <a:sym typeface="Proxima Nova"/>
            </a:endParaRPr>
          </a:p>
        </p:txBody>
      </p:sp>
      <p:cxnSp>
        <p:nvCxnSpPr>
          <p:cNvPr id="909" name="Google Shape;909;p99"/>
          <p:cNvCxnSpPr/>
          <p:nvPr/>
        </p:nvCxnSpPr>
        <p:spPr>
          <a:xfrm>
            <a:off x="1300425" y="929850"/>
            <a:ext cx="8243100" cy="0"/>
          </a:xfrm>
          <a:prstGeom prst="straightConnector1">
            <a:avLst/>
          </a:prstGeom>
          <a:noFill/>
          <a:ln w="28575" cap="flat" cmpd="sng">
            <a:solidFill>
              <a:srgbClr val="378DBD"/>
            </a:solidFill>
            <a:prstDash val="solid"/>
            <a:round/>
            <a:headEnd type="none" w="med" len="med"/>
            <a:tailEnd type="none" w="med" len="med"/>
          </a:ln>
        </p:spPr>
      </p:cxnSp>
      <p:sp>
        <p:nvSpPr>
          <p:cNvPr id="910" name="Google Shape;910;p99"/>
          <p:cNvSpPr txBox="1"/>
          <p:nvPr/>
        </p:nvSpPr>
        <p:spPr>
          <a:xfrm>
            <a:off x="5160950" y="4372127"/>
            <a:ext cx="1266000" cy="3279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500">
                <a:solidFill>
                  <a:srgbClr val="0C234B"/>
                </a:solidFill>
                <a:latin typeface="Proxima Nova Semibold"/>
                <a:ea typeface="Proxima Nova Semibold"/>
                <a:cs typeface="Proxima Nova Semibold"/>
                <a:sym typeface="Proxima Nova Semibold"/>
              </a:rPr>
              <a:t>Foundations*</a:t>
            </a:r>
            <a:endParaRPr sz="1500" u="none" strike="noStrike" cap="none">
              <a:solidFill>
                <a:srgbClr val="0C234B"/>
              </a:solidFill>
              <a:latin typeface="Proxima Nova Semibold"/>
              <a:ea typeface="Proxima Nova Semibold"/>
              <a:cs typeface="Proxima Nova Semibold"/>
              <a:sym typeface="Proxima Nova Semibold"/>
            </a:endParaRPr>
          </a:p>
        </p:txBody>
      </p:sp>
      <p:pic>
        <p:nvPicPr>
          <p:cNvPr id="911" name="Google Shape;911;p99"/>
          <p:cNvPicPr preferRelativeResize="0"/>
          <p:nvPr/>
        </p:nvPicPr>
        <p:blipFill>
          <a:blip r:embed="rId4">
            <a:alphaModFix/>
          </a:blip>
          <a:stretch>
            <a:fillRect/>
          </a:stretch>
        </p:blipFill>
        <p:spPr>
          <a:xfrm>
            <a:off x="5222232" y="3625957"/>
            <a:ext cx="1143436" cy="716685"/>
          </a:xfrm>
          <a:prstGeom prst="rect">
            <a:avLst/>
          </a:prstGeom>
          <a:noFill/>
          <a:ln>
            <a:noFill/>
          </a:ln>
        </p:spPr>
      </p:pic>
      <p:sp>
        <p:nvSpPr>
          <p:cNvPr id="912" name="Google Shape;912;p99"/>
          <p:cNvSpPr txBox="1"/>
          <p:nvPr/>
        </p:nvSpPr>
        <p:spPr>
          <a:xfrm>
            <a:off x="3141161" y="2923102"/>
            <a:ext cx="1368300" cy="3279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500">
                <a:solidFill>
                  <a:srgbClr val="0C234B"/>
                </a:solidFill>
                <a:latin typeface="Proxima Nova Semibold"/>
                <a:ea typeface="Proxima Nova Semibold"/>
                <a:cs typeface="Proxima Nova Semibold"/>
                <a:sym typeface="Proxima Nova Semibold"/>
              </a:rPr>
              <a:t>Exploring</a:t>
            </a:r>
            <a:endParaRPr sz="1500">
              <a:solidFill>
                <a:srgbClr val="0C234B"/>
              </a:solidFill>
              <a:latin typeface="Proxima Nova Semibold"/>
              <a:ea typeface="Proxima Nova Semibold"/>
              <a:cs typeface="Proxima Nova Semibold"/>
              <a:sym typeface="Proxima Nova Semibold"/>
            </a:endParaRPr>
          </a:p>
          <a:p>
            <a:pPr marL="0" marR="0" lvl="0" indent="0" algn="ctr" rtl="0">
              <a:spcBef>
                <a:spcPts val="0"/>
              </a:spcBef>
              <a:spcAft>
                <a:spcPts val="0"/>
              </a:spcAft>
              <a:buNone/>
            </a:pPr>
            <a:r>
              <a:rPr lang="en" sz="1500">
                <a:solidFill>
                  <a:srgbClr val="0C234B"/>
                </a:solidFill>
                <a:latin typeface="Proxima Nova Semibold"/>
                <a:ea typeface="Proxima Nova Semibold"/>
                <a:cs typeface="Proxima Nova Semibold"/>
                <a:sym typeface="Proxima Nova Semibold"/>
              </a:rPr>
              <a:t>Perspectives</a:t>
            </a:r>
            <a:endParaRPr sz="1500" u="none" strike="noStrike" cap="none">
              <a:solidFill>
                <a:srgbClr val="0C234B"/>
              </a:solidFill>
              <a:latin typeface="Proxima Nova Semibold"/>
              <a:ea typeface="Proxima Nova Semibold"/>
              <a:cs typeface="Proxima Nova Semibold"/>
              <a:sym typeface="Proxima Nova Semibold"/>
            </a:endParaRPr>
          </a:p>
        </p:txBody>
      </p:sp>
      <p:pic>
        <p:nvPicPr>
          <p:cNvPr id="913" name="Google Shape;913;p99"/>
          <p:cNvPicPr preferRelativeResize="0"/>
          <p:nvPr/>
        </p:nvPicPr>
        <p:blipFill>
          <a:blip r:embed="rId5">
            <a:alphaModFix/>
          </a:blip>
          <a:stretch>
            <a:fillRect/>
          </a:stretch>
        </p:blipFill>
        <p:spPr>
          <a:xfrm>
            <a:off x="3416823" y="2044900"/>
            <a:ext cx="816976" cy="818702"/>
          </a:xfrm>
          <a:prstGeom prst="rect">
            <a:avLst/>
          </a:prstGeom>
          <a:noFill/>
          <a:ln>
            <a:noFill/>
          </a:ln>
        </p:spPr>
      </p:pic>
      <p:sp>
        <p:nvSpPr>
          <p:cNvPr id="914" name="Google Shape;914;p99"/>
          <p:cNvSpPr txBox="1"/>
          <p:nvPr/>
        </p:nvSpPr>
        <p:spPr>
          <a:xfrm>
            <a:off x="930340" y="4372127"/>
            <a:ext cx="2117400" cy="3279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500">
                <a:solidFill>
                  <a:srgbClr val="0C234B"/>
                </a:solidFill>
                <a:latin typeface="Proxima Nova Semibold"/>
                <a:ea typeface="Proxima Nova Semibold"/>
                <a:cs typeface="Proxima Nova Semibold"/>
                <a:sym typeface="Proxima Nova Semibold"/>
              </a:rPr>
              <a:t>Introduction</a:t>
            </a:r>
            <a:endParaRPr sz="1500">
              <a:solidFill>
                <a:srgbClr val="0C234B"/>
              </a:solidFill>
              <a:latin typeface="Proxima Nova Semibold"/>
              <a:ea typeface="Proxima Nova Semibold"/>
              <a:cs typeface="Proxima Nova Semibold"/>
              <a:sym typeface="Proxima Nova Semibold"/>
            </a:endParaRPr>
          </a:p>
          <a:p>
            <a:pPr marL="0" marR="0" lvl="0" indent="0" algn="ctr" rtl="0">
              <a:spcBef>
                <a:spcPts val="0"/>
              </a:spcBef>
              <a:spcAft>
                <a:spcPts val="0"/>
              </a:spcAft>
              <a:buNone/>
            </a:pPr>
            <a:endParaRPr sz="1500">
              <a:solidFill>
                <a:srgbClr val="0C234B"/>
              </a:solidFill>
              <a:latin typeface="Proxima Nova Semibold"/>
              <a:ea typeface="Proxima Nova Semibold"/>
              <a:cs typeface="Proxima Nova Semibold"/>
              <a:sym typeface="Proxima Nova Semibold"/>
            </a:endParaRPr>
          </a:p>
        </p:txBody>
      </p:sp>
      <p:pic>
        <p:nvPicPr>
          <p:cNvPr id="915" name="Google Shape;915;p99"/>
          <p:cNvPicPr preferRelativeResize="0"/>
          <p:nvPr/>
        </p:nvPicPr>
        <p:blipFill>
          <a:blip r:embed="rId6">
            <a:alphaModFix/>
          </a:blip>
          <a:stretch>
            <a:fillRect/>
          </a:stretch>
        </p:blipFill>
        <p:spPr>
          <a:xfrm>
            <a:off x="1647327" y="3526857"/>
            <a:ext cx="683426" cy="816459"/>
          </a:xfrm>
          <a:prstGeom prst="rect">
            <a:avLst/>
          </a:prstGeom>
          <a:noFill/>
          <a:ln>
            <a:noFill/>
          </a:ln>
        </p:spPr>
      </p:pic>
      <p:sp>
        <p:nvSpPr>
          <p:cNvPr id="916" name="Google Shape;916;p99"/>
          <p:cNvSpPr txBox="1"/>
          <p:nvPr/>
        </p:nvSpPr>
        <p:spPr>
          <a:xfrm>
            <a:off x="3141161" y="4372127"/>
            <a:ext cx="1368300" cy="3279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500">
                <a:solidFill>
                  <a:srgbClr val="0C234B"/>
                </a:solidFill>
                <a:latin typeface="Proxima Nova Semibold"/>
                <a:ea typeface="Proxima Nova Semibold"/>
                <a:cs typeface="Proxima Nova Semibold"/>
                <a:sym typeface="Proxima Nova Semibold"/>
              </a:rPr>
              <a:t>Building</a:t>
            </a:r>
            <a:endParaRPr sz="1500">
              <a:solidFill>
                <a:srgbClr val="0C234B"/>
              </a:solidFill>
              <a:latin typeface="Proxima Nova Semibold"/>
              <a:ea typeface="Proxima Nova Semibold"/>
              <a:cs typeface="Proxima Nova Semibold"/>
              <a:sym typeface="Proxima Nova Semibold"/>
            </a:endParaRPr>
          </a:p>
          <a:p>
            <a:pPr marL="0" marR="0" lvl="0" indent="0" algn="ctr" rtl="0">
              <a:spcBef>
                <a:spcPts val="0"/>
              </a:spcBef>
              <a:spcAft>
                <a:spcPts val="0"/>
              </a:spcAft>
              <a:buNone/>
            </a:pPr>
            <a:r>
              <a:rPr lang="en" sz="1500">
                <a:solidFill>
                  <a:srgbClr val="0C234B"/>
                </a:solidFill>
                <a:latin typeface="Proxima Nova Semibold"/>
                <a:ea typeface="Proxima Nova Semibold"/>
                <a:cs typeface="Proxima Nova Semibold"/>
                <a:sym typeface="Proxima Nova Semibold"/>
              </a:rPr>
              <a:t>Connections</a:t>
            </a:r>
            <a:endParaRPr sz="1500" u="none" strike="noStrike" cap="none">
              <a:solidFill>
                <a:srgbClr val="0C234B"/>
              </a:solidFill>
              <a:latin typeface="Proxima Nova Semibold"/>
              <a:ea typeface="Proxima Nova Semibold"/>
              <a:cs typeface="Proxima Nova Semibold"/>
              <a:sym typeface="Proxima Nova Semibold"/>
            </a:endParaRPr>
          </a:p>
        </p:txBody>
      </p:sp>
      <p:pic>
        <p:nvPicPr>
          <p:cNvPr id="917" name="Google Shape;917;p99"/>
          <p:cNvPicPr preferRelativeResize="0"/>
          <p:nvPr/>
        </p:nvPicPr>
        <p:blipFill>
          <a:blip r:embed="rId7">
            <a:alphaModFix/>
          </a:blip>
          <a:stretch>
            <a:fillRect/>
          </a:stretch>
        </p:blipFill>
        <p:spPr>
          <a:xfrm>
            <a:off x="3483597" y="3678880"/>
            <a:ext cx="683428" cy="651838"/>
          </a:xfrm>
          <a:prstGeom prst="rect">
            <a:avLst/>
          </a:prstGeom>
          <a:noFill/>
          <a:ln>
            <a:noFill/>
          </a:ln>
        </p:spPr>
      </p:pic>
      <p:sp>
        <p:nvSpPr>
          <p:cNvPr id="918" name="Google Shape;918;p99"/>
          <p:cNvSpPr txBox="1"/>
          <p:nvPr/>
        </p:nvSpPr>
        <p:spPr>
          <a:xfrm>
            <a:off x="5254100" y="2923102"/>
            <a:ext cx="1079700" cy="3279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500">
                <a:solidFill>
                  <a:srgbClr val="0C234B"/>
                </a:solidFill>
                <a:latin typeface="Proxima Nova Semibold"/>
                <a:ea typeface="Proxima Nova Semibold"/>
                <a:cs typeface="Proxima Nova Semibold"/>
                <a:sym typeface="Proxima Nova Semibold"/>
              </a:rPr>
              <a:t>Pinnacle</a:t>
            </a:r>
            <a:endParaRPr sz="1500">
              <a:solidFill>
                <a:srgbClr val="0C234B"/>
              </a:solidFill>
              <a:latin typeface="Proxima Nova Semibold"/>
              <a:ea typeface="Proxima Nova Semibold"/>
              <a:cs typeface="Proxima Nova Semibold"/>
              <a:sym typeface="Proxima Nova Semibold"/>
            </a:endParaRPr>
          </a:p>
          <a:p>
            <a:pPr marL="0" marR="0" lvl="0" indent="0" algn="ctr" rtl="0">
              <a:spcBef>
                <a:spcPts val="0"/>
              </a:spcBef>
              <a:spcAft>
                <a:spcPts val="0"/>
              </a:spcAft>
              <a:buNone/>
            </a:pPr>
            <a:endParaRPr sz="1500">
              <a:solidFill>
                <a:srgbClr val="0C234B"/>
              </a:solidFill>
              <a:latin typeface="Proxima Nova Semibold"/>
              <a:ea typeface="Proxima Nova Semibold"/>
              <a:cs typeface="Proxima Nova Semibold"/>
              <a:sym typeface="Proxima Nova Semibold"/>
            </a:endParaRPr>
          </a:p>
          <a:p>
            <a:pPr marL="0" marR="0" lvl="0" indent="0" algn="ctr" rtl="0">
              <a:spcBef>
                <a:spcPts val="0"/>
              </a:spcBef>
              <a:spcAft>
                <a:spcPts val="0"/>
              </a:spcAft>
              <a:buNone/>
            </a:pPr>
            <a:endParaRPr sz="1500">
              <a:solidFill>
                <a:srgbClr val="0C234B"/>
              </a:solidFill>
              <a:latin typeface="Proxima Nova Semibold"/>
              <a:ea typeface="Proxima Nova Semibold"/>
              <a:cs typeface="Proxima Nova Semibold"/>
              <a:sym typeface="Proxima Nova Semibold"/>
            </a:endParaRPr>
          </a:p>
        </p:txBody>
      </p:sp>
      <p:pic>
        <p:nvPicPr>
          <p:cNvPr id="919" name="Google Shape;919;p99"/>
          <p:cNvPicPr preferRelativeResize="0"/>
          <p:nvPr/>
        </p:nvPicPr>
        <p:blipFill>
          <a:blip r:embed="rId8">
            <a:alphaModFix/>
          </a:blip>
          <a:stretch>
            <a:fillRect/>
          </a:stretch>
        </p:blipFill>
        <p:spPr>
          <a:xfrm>
            <a:off x="5270203" y="2214432"/>
            <a:ext cx="1047495" cy="660350"/>
          </a:xfrm>
          <a:prstGeom prst="rect">
            <a:avLst/>
          </a:prstGeom>
          <a:noFill/>
          <a:ln>
            <a:noFill/>
          </a:ln>
        </p:spPr>
      </p:pic>
      <p:pic>
        <p:nvPicPr>
          <p:cNvPr id="920" name="Google Shape;920;p99"/>
          <p:cNvPicPr preferRelativeResize="0"/>
          <p:nvPr/>
        </p:nvPicPr>
        <p:blipFill>
          <a:blip r:embed="rId9">
            <a:alphaModFix/>
          </a:blip>
          <a:stretch>
            <a:fillRect/>
          </a:stretch>
        </p:blipFill>
        <p:spPr>
          <a:xfrm>
            <a:off x="7367396" y="3434862"/>
            <a:ext cx="683425" cy="906011"/>
          </a:xfrm>
          <a:prstGeom prst="rect">
            <a:avLst/>
          </a:prstGeom>
          <a:noFill/>
          <a:ln>
            <a:noFill/>
          </a:ln>
        </p:spPr>
      </p:pic>
      <p:pic>
        <p:nvPicPr>
          <p:cNvPr id="921" name="Google Shape;921;p99"/>
          <p:cNvPicPr preferRelativeResize="0"/>
          <p:nvPr/>
        </p:nvPicPr>
        <p:blipFill>
          <a:blip r:embed="rId10">
            <a:alphaModFix/>
          </a:blip>
          <a:stretch>
            <a:fillRect/>
          </a:stretch>
        </p:blipFill>
        <p:spPr>
          <a:xfrm>
            <a:off x="7367396" y="2010875"/>
            <a:ext cx="683425" cy="851549"/>
          </a:xfrm>
          <a:prstGeom prst="rect">
            <a:avLst/>
          </a:prstGeom>
          <a:noFill/>
          <a:ln>
            <a:noFill/>
          </a:ln>
        </p:spPr>
      </p:pic>
      <p:sp>
        <p:nvSpPr>
          <p:cNvPr id="922" name="Google Shape;922;p99"/>
          <p:cNvSpPr txBox="1"/>
          <p:nvPr/>
        </p:nvSpPr>
        <p:spPr>
          <a:xfrm>
            <a:off x="6650408" y="4372127"/>
            <a:ext cx="2117400" cy="3279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500">
                <a:solidFill>
                  <a:srgbClr val="0C234B"/>
                </a:solidFill>
                <a:latin typeface="Proxima Nova Semibold"/>
                <a:ea typeface="Proxima Nova Semibold"/>
                <a:cs typeface="Proxima Nova Semibold"/>
                <a:sym typeface="Proxima Nova Semibold"/>
              </a:rPr>
              <a:t>Writing Attribute</a:t>
            </a:r>
            <a:endParaRPr sz="1500">
              <a:solidFill>
                <a:srgbClr val="0C234B"/>
              </a:solidFill>
              <a:latin typeface="Proxima Nova Semibold"/>
              <a:ea typeface="Proxima Nova Semibold"/>
              <a:cs typeface="Proxima Nova Semibold"/>
              <a:sym typeface="Proxima Nova Semibold"/>
            </a:endParaRPr>
          </a:p>
          <a:p>
            <a:pPr marL="0" marR="0" lvl="0" indent="0" algn="ctr" rtl="0">
              <a:spcBef>
                <a:spcPts val="0"/>
              </a:spcBef>
              <a:spcAft>
                <a:spcPts val="0"/>
              </a:spcAft>
              <a:buNone/>
            </a:pPr>
            <a:endParaRPr sz="1500">
              <a:solidFill>
                <a:srgbClr val="0C234B"/>
              </a:solidFill>
              <a:latin typeface="Proxima Nova Semibold"/>
              <a:ea typeface="Proxima Nova Semibold"/>
              <a:cs typeface="Proxima Nova Semibold"/>
              <a:sym typeface="Proxima Nova Semibold"/>
            </a:endParaRPr>
          </a:p>
        </p:txBody>
      </p:sp>
      <p:sp>
        <p:nvSpPr>
          <p:cNvPr id="923" name="Google Shape;923;p99"/>
          <p:cNvSpPr txBox="1"/>
          <p:nvPr/>
        </p:nvSpPr>
        <p:spPr>
          <a:xfrm>
            <a:off x="6650408" y="2923102"/>
            <a:ext cx="2117400" cy="3279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500">
                <a:solidFill>
                  <a:srgbClr val="0C234B"/>
                </a:solidFill>
                <a:latin typeface="Proxima Nova Semibold"/>
                <a:ea typeface="Proxima Nova Semibold"/>
                <a:cs typeface="Proxima Nova Semibold"/>
                <a:sym typeface="Proxima Nova Semibold"/>
              </a:rPr>
              <a:t>Diversity Attribute</a:t>
            </a:r>
            <a:endParaRPr sz="1500">
              <a:solidFill>
                <a:srgbClr val="0C234B"/>
              </a:solidFill>
              <a:latin typeface="Proxima Nova Semibold"/>
              <a:ea typeface="Proxima Nova Semibold"/>
              <a:cs typeface="Proxima Nova Semibold"/>
              <a:sym typeface="Proxima Nova Semibold"/>
            </a:endParaRPr>
          </a:p>
          <a:p>
            <a:pPr marL="0" marR="0" lvl="0" indent="0" algn="ctr" rtl="0">
              <a:spcBef>
                <a:spcPts val="0"/>
              </a:spcBef>
              <a:spcAft>
                <a:spcPts val="0"/>
              </a:spcAft>
              <a:buNone/>
            </a:pPr>
            <a:endParaRPr sz="1500">
              <a:solidFill>
                <a:srgbClr val="0C234B"/>
              </a:solidFill>
              <a:latin typeface="Proxima Nova Semibold"/>
              <a:ea typeface="Proxima Nova Semibold"/>
              <a:cs typeface="Proxima Nova Semibold"/>
              <a:sym typeface="Proxima Nova Semibold"/>
            </a:endParaRPr>
          </a:p>
        </p:txBody>
      </p:sp>
      <p:pic>
        <p:nvPicPr>
          <p:cNvPr id="924" name="Google Shape;924;p99"/>
          <p:cNvPicPr preferRelativeResize="0"/>
          <p:nvPr/>
        </p:nvPicPr>
        <p:blipFill>
          <a:blip r:embed="rId3">
            <a:alphaModFix/>
          </a:blip>
          <a:stretch>
            <a:fillRect/>
          </a:stretch>
        </p:blipFill>
        <p:spPr>
          <a:xfrm>
            <a:off x="1442677" y="1801700"/>
            <a:ext cx="1092724" cy="1414100"/>
          </a:xfrm>
          <a:prstGeom prst="rect">
            <a:avLst/>
          </a:prstGeom>
          <a:noFill/>
          <a:ln>
            <a:noFill/>
          </a:ln>
        </p:spPr>
      </p:pic>
      <p:sp>
        <p:nvSpPr>
          <p:cNvPr id="925" name="Google Shape;925;p99"/>
          <p:cNvSpPr txBox="1"/>
          <p:nvPr/>
        </p:nvSpPr>
        <p:spPr>
          <a:xfrm>
            <a:off x="930340" y="2923102"/>
            <a:ext cx="2117400" cy="3279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500">
                <a:solidFill>
                  <a:srgbClr val="0C234B"/>
                </a:solidFill>
                <a:latin typeface="Proxima Nova Semibold"/>
                <a:ea typeface="Proxima Nova Semibold"/>
                <a:cs typeface="Proxima Nova Semibold"/>
                <a:sym typeface="Proxima Nova Semibold"/>
              </a:rPr>
              <a:t>Refresh</a:t>
            </a:r>
            <a:endParaRPr sz="1500">
              <a:solidFill>
                <a:srgbClr val="0C234B"/>
              </a:solidFill>
              <a:latin typeface="Proxima Nova Semibold"/>
              <a:ea typeface="Proxima Nova Semibold"/>
              <a:cs typeface="Proxima Nova Semibold"/>
              <a:sym typeface="Proxima Nova Semibold"/>
            </a:endParaRPr>
          </a:p>
          <a:p>
            <a:pPr marL="0" marR="0" lvl="0" indent="0" algn="ctr" rtl="0">
              <a:spcBef>
                <a:spcPts val="0"/>
              </a:spcBef>
              <a:spcAft>
                <a:spcPts val="0"/>
              </a:spcAft>
              <a:buNone/>
            </a:pPr>
            <a:endParaRPr sz="1500">
              <a:solidFill>
                <a:srgbClr val="0C234B"/>
              </a:solidFill>
              <a:latin typeface="Proxima Nova Semibold"/>
              <a:ea typeface="Proxima Nova Semibold"/>
              <a:cs typeface="Proxima Nova Semibold"/>
              <a:sym typeface="Proxima Nova Semibo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9"/>
        <p:cNvGrpSpPr/>
        <p:nvPr/>
      </p:nvGrpSpPr>
      <p:grpSpPr>
        <a:xfrm>
          <a:off x="0" y="0"/>
          <a:ext cx="0" cy="0"/>
          <a:chOff x="0" y="0"/>
          <a:chExt cx="0" cy="0"/>
        </a:xfrm>
      </p:grpSpPr>
      <p:sp>
        <p:nvSpPr>
          <p:cNvPr id="930" name="Google Shape;930;p100"/>
          <p:cNvSpPr txBox="1">
            <a:spLocks noGrp="1"/>
          </p:cNvSpPr>
          <p:nvPr>
            <p:ph type="ctrTitle"/>
          </p:nvPr>
        </p:nvSpPr>
        <p:spPr>
          <a:xfrm>
            <a:off x="685800" y="1378652"/>
            <a:ext cx="7772400" cy="7008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4400">
                <a:solidFill>
                  <a:srgbClr val="0C234B"/>
                </a:solidFill>
                <a:latin typeface="Proxima Nova Semibold"/>
                <a:ea typeface="Proxima Nova Semibold"/>
                <a:cs typeface="Proxima Nova Semibold"/>
                <a:sym typeface="Proxima Nova Semibold"/>
              </a:rPr>
              <a:t>GOALS MOVING FORWARD</a:t>
            </a:r>
            <a:endParaRPr sz="4400">
              <a:solidFill>
                <a:srgbClr val="0C234B"/>
              </a:solidFill>
              <a:latin typeface="Proxima Nova Semibold"/>
              <a:ea typeface="Proxima Nova Semibold"/>
              <a:cs typeface="Proxima Nova Semibold"/>
              <a:sym typeface="Proxima Nova Semibold"/>
            </a:endParaRPr>
          </a:p>
          <a:p>
            <a:pPr marL="0" lvl="0" indent="0" algn="l" rtl="0">
              <a:lnSpc>
                <a:spcPct val="115000"/>
              </a:lnSpc>
              <a:spcBef>
                <a:spcPts val="0"/>
              </a:spcBef>
              <a:spcAft>
                <a:spcPts val="0"/>
              </a:spcAft>
              <a:buNone/>
            </a:pPr>
            <a:endParaRPr sz="3000">
              <a:solidFill>
                <a:srgbClr val="0C234B"/>
              </a:solidFill>
              <a:latin typeface="Proxima Nova"/>
              <a:ea typeface="Proxima Nova"/>
              <a:cs typeface="Proxima Nova"/>
              <a:sym typeface="Proxima Nova"/>
            </a:endParaRPr>
          </a:p>
        </p:txBody>
      </p:sp>
      <p:cxnSp>
        <p:nvCxnSpPr>
          <p:cNvPr id="931" name="Google Shape;931;p100"/>
          <p:cNvCxnSpPr/>
          <p:nvPr/>
        </p:nvCxnSpPr>
        <p:spPr>
          <a:xfrm>
            <a:off x="4052450" y="1861625"/>
            <a:ext cx="1055400" cy="0"/>
          </a:xfrm>
          <a:prstGeom prst="straightConnector1">
            <a:avLst/>
          </a:prstGeom>
          <a:noFill/>
          <a:ln w="114300" cap="flat" cmpd="sng">
            <a:solidFill>
              <a:srgbClr val="AB0520"/>
            </a:solidFill>
            <a:prstDash val="solid"/>
            <a:round/>
            <a:headEnd type="none" w="med" len="med"/>
            <a:tailEnd type="none" w="med" len="med"/>
          </a:ln>
        </p:spPr>
      </p:cxnSp>
      <p:pic>
        <p:nvPicPr>
          <p:cNvPr id="932" name="Google Shape;932;p100"/>
          <p:cNvPicPr preferRelativeResize="0"/>
          <p:nvPr/>
        </p:nvPicPr>
        <p:blipFill>
          <a:blip r:embed="rId3">
            <a:alphaModFix/>
          </a:blip>
          <a:stretch>
            <a:fillRect/>
          </a:stretch>
        </p:blipFill>
        <p:spPr>
          <a:xfrm>
            <a:off x="3353950" y="1546050"/>
            <a:ext cx="2478774" cy="32078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pic>
        <p:nvPicPr>
          <p:cNvPr id="331" name="Google Shape;331;p49"/>
          <p:cNvPicPr preferRelativeResize="0"/>
          <p:nvPr/>
        </p:nvPicPr>
        <p:blipFill>
          <a:blip r:embed="rId3">
            <a:alphaModFix/>
          </a:blip>
          <a:stretch>
            <a:fillRect/>
          </a:stretch>
        </p:blipFill>
        <p:spPr>
          <a:xfrm>
            <a:off x="76200" y="-76200"/>
            <a:ext cx="1092724" cy="1414100"/>
          </a:xfrm>
          <a:prstGeom prst="rect">
            <a:avLst/>
          </a:prstGeom>
          <a:noFill/>
          <a:ln>
            <a:noFill/>
          </a:ln>
        </p:spPr>
      </p:pic>
      <p:sp>
        <p:nvSpPr>
          <p:cNvPr id="332" name="Google Shape;332;p49"/>
          <p:cNvSpPr txBox="1">
            <a:spLocks noGrp="1"/>
          </p:cNvSpPr>
          <p:nvPr>
            <p:ph type="ctrTitle"/>
          </p:nvPr>
        </p:nvSpPr>
        <p:spPr>
          <a:xfrm>
            <a:off x="1196475" y="585252"/>
            <a:ext cx="7772400" cy="700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3000" b="1">
                <a:solidFill>
                  <a:srgbClr val="0C234B"/>
                </a:solidFill>
                <a:latin typeface="Proxima Nova"/>
                <a:ea typeface="Proxima Nova"/>
                <a:cs typeface="Proxima Nova"/>
                <a:sym typeface="Proxima Nova"/>
              </a:rPr>
              <a:t>What’s Changing?</a:t>
            </a:r>
            <a:endParaRPr sz="3000" b="1">
              <a:solidFill>
                <a:srgbClr val="0C234B"/>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sz="3000">
              <a:solidFill>
                <a:srgbClr val="0C234B"/>
              </a:solidFill>
              <a:latin typeface="Proxima Nova"/>
              <a:ea typeface="Proxima Nova"/>
              <a:cs typeface="Proxima Nova"/>
              <a:sym typeface="Proxima Nova"/>
            </a:endParaRPr>
          </a:p>
        </p:txBody>
      </p:sp>
      <p:sp>
        <p:nvSpPr>
          <p:cNvPr id="333" name="Google Shape;333;p49"/>
          <p:cNvSpPr txBox="1"/>
          <p:nvPr/>
        </p:nvSpPr>
        <p:spPr>
          <a:xfrm>
            <a:off x="1335350" y="1033100"/>
            <a:ext cx="7633500" cy="3372300"/>
          </a:xfrm>
          <a:prstGeom prst="rect">
            <a:avLst/>
          </a:prstGeom>
          <a:noFill/>
          <a:ln>
            <a:noFill/>
          </a:ln>
        </p:spPr>
        <p:txBody>
          <a:bodyPr spcFirstLastPara="1" wrap="square" lIns="68575" tIns="34275" rIns="68575" bIns="34275" anchor="t" anchorCtr="0">
            <a:noAutofit/>
          </a:bodyPr>
          <a:lstStyle/>
          <a:p>
            <a:pPr marL="342900" marR="0" lvl="0" indent="-292100" algn="l" rtl="0">
              <a:spcBef>
                <a:spcPts val="0"/>
              </a:spcBef>
              <a:spcAft>
                <a:spcPts val="0"/>
              </a:spcAft>
              <a:buClr>
                <a:srgbClr val="0C234B"/>
              </a:buClr>
              <a:buSzPts val="2000"/>
              <a:buFont typeface="Proxima Nova"/>
              <a:buChar char="❖"/>
            </a:pPr>
            <a:r>
              <a:rPr lang="en" sz="2000">
                <a:solidFill>
                  <a:srgbClr val="0C234B"/>
                </a:solidFill>
                <a:latin typeface="Proxima Nova"/>
                <a:ea typeface="Proxima Nova"/>
                <a:cs typeface="Proxima Nova"/>
                <a:sym typeface="Proxima Nova"/>
              </a:rPr>
              <a:t>Two new course categories that replace Tier 1 and 2 sequence</a:t>
            </a:r>
            <a:endParaRPr sz="2000">
              <a:solidFill>
                <a:srgbClr val="0C234B"/>
              </a:solidFill>
              <a:latin typeface="Proxima Nova"/>
              <a:ea typeface="Proxima Nova"/>
              <a:cs typeface="Proxima Nova"/>
              <a:sym typeface="Proxima Nova"/>
            </a:endParaRPr>
          </a:p>
          <a:p>
            <a:pPr marL="342900" marR="0" lvl="0" indent="-292100" algn="l" rtl="0">
              <a:spcBef>
                <a:spcPts val="0"/>
              </a:spcBef>
              <a:spcAft>
                <a:spcPts val="0"/>
              </a:spcAft>
              <a:buClr>
                <a:srgbClr val="0C234B"/>
              </a:buClr>
              <a:buSzPts val="2000"/>
              <a:buFont typeface="Proxima Nova"/>
              <a:buChar char="❖"/>
            </a:pPr>
            <a:r>
              <a:rPr lang="en" sz="2000">
                <a:solidFill>
                  <a:srgbClr val="0C234B"/>
                </a:solidFill>
                <a:latin typeface="Proxima Nova"/>
                <a:ea typeface="Proxima Nova"/>
                <a:cs typeface="Proxima Nova"/>
                <a:sym typeface="Proxima Nova"/>
              </a:rPr>
              <a:t>The creation of a General Education Office to:</a:t>
            </a:r>
            <a:endParaRPr sz="2000">
              <a:solidFill>
                <a:srgbClr val="0C234B"/>
              </a:solidFill>
              <a:latin typeface="Proxima Nova"/>
              <a:ea typeface="Proxima Nova"/>
              <a:cs typeface="Proxima Nova"/>
              <a:sym typeface="Proxima Nova"/>
            </a:endParaRPr>
          </a:p>
          <a:p>
            <a:pPr marL="685800" marR="0" lvl="1" indent="-292100" algn="l" rtl="0">
              <a:spcBef>
                <a:spcPts val="0"/>
              </a:spcBef>
              <a:spcAft>
                <a:spcPts val="0"/>
              </a:spcAft>
              <a:buClr>
                <a:srgbClr val="0C234B"/>
              </a:buClr>
              <a:buSzPts val="2000"/>
              <a:buFont typeface="Proxima Nova"/>
              <a:buChar char="○"/>
            </a:pPr>
            <a:r>
              <a:rPr lang="en" sz="2000">
                <a:solidFill>
                  <a:srgbClr val="0C234B"/>
                </a:solidFill>
                <a:latin typeface="Proxima Nova"/>
                <a:ea typeface="Proxima Nova"/>
                <a:cs typeface="Proxima Nova"/>
                <a:sym typeface="Proxima Nova"/>
              </a:rPr>
              <a:t>partner with colleges/units on enrollment management and scheduling</a:t>
            </a:r>
            <a:endParaRPr sz="2000">
              <a:solidFill>
                <a:srgbClr val="0C234B"/>
              </a:solidFill>
              <a:latin typeface="Proxima Nova"/>
              <a:ea typeface="Proxima Nova"/>
              <a:cs typeface="Proxima Nova"/>
              <a:sym typeface="Proxima Nova"/>
            </a:endParaRPr>
          </a:p>
          <a:p>
            <a:pPr marL="685800" marR="0" lvl="1" indent="-292100" algn="l" rtl="0">
              <a:spcBef>
                <a:spcPts val="0"/>
              </a:spcBef>
              <a:spcAft>
                <a:spcPts val="0"/>
              </a:spcAft>
              <a:buClr>
                <a:srgbClr val="0C234B"/>
              </a:buClr>
              <a:buSzPts val="2000"/>
              <a:buFont typeface="Proxima Nova"/>
              <a:buChar char="○"/>
            </a:pPr>
            <a:r>
              <a:rPr lang="en" sz="2000">
                <a:solidFill>
                  <a:srgbClr val="0C234B"/>
                </a:solidFill>
                <a:latin typeface="Proxima Nova"/>
                <a:ea typeface="Proxima Nova"/>
                <a:cs typeface="Proxima Nova"/>
                <a:sym typeface="Proxima Nova"/>
              </a:rPr>
              <a:t>provide faculty support</a:t>
            </a:r>
            <a:endParaRPr sz="1800">
              <a:solidFill>
                <a:srgbClr val="0C234B"/>
              </a:solidFill>
              <a:latin typeface="Proxima Nova"/>
              <a:ea typeface="Proxima Nova"/>
              <a:cs typeface="Proxima Nova"/>
              <a:sym typeface="Proxima Nova"/>
            </a:endParaRPr>
          </a:p>
          <a:p>
            <a:pPr marL="342900" marR="0" lvl="0" indent="-292100" algn="l" rtl="0">
              <a:spcBef>
                <a:spcPts val="0"/>
              </a:spcBef>
              <a:spcAft>
                <a:spcPts val="0"/>
              </a:spcAft>
              <a:buClr>
                <a:srgbClr val="0C234B"/>
              </a:buClr>
              <a:buSzPts val="2000"/>
              <a:buFont typeface="Proxima Nova"/>
              <a:buChar char="❖"/>
            </a:pPr>
            <a:r>
              <a:rPr lang="en" sz="2000">
                <a:solidFill>
                  <a:srgbClr val="0C234B"/>
                </a:solidFill>
                <a:latin typeface="Proxima Nova"/>
                <a:ea typeface="Proxima Nova"/>
                <a:cs typeface="Proxima Nova"/>
                <a:sym typeface="Proxima Nova"/>
              </a:rPr>
              <a:t>The development of two* </a:t>
            </a:r>
            <a:r>
              <a:rPr lang="en" sz="2000" b="1">
                <a:solidFill>
                  <a:srgbClr val="0C234B"/>
                </a:solidFill>
                <a:latin typeface="Proxima Nova"/>
                <a:ea typeface="Proxima Nova"/>
                <a:cs typeface="Proxima Nova"/>
                <a:sym typeface="Proxima Nova"/>
              </a:rPr>
              <a:t>attributes</a:t>
            </a:r>
            <a:r>
              <a:rPr lang="en" sz="2000">
                <a:solidFill>
                  <a:srgbClr val="0C234B"/>
                </a:solidFill>
                <a:latin typeface="Proxima Nova"/>
                <a:ea typeface="Proxima Nova"/>
                <a:cs typeface="Proxima Nova"/>
                <a:sym typeface="Proxima Nova"/>
              </a:rPr>
              <a:t>:</a:t>
            </a:r>
            <a:endParaRPr sz="2000">
              <a:solidFill>
                <a:srgbClr val="0C234B"/>
              </a:solidFill>
              <a:latin typeface="Proxima Nova"/>
              <a:ea typeface="Proxima Nova"/>
              <a:cs typeface="Proxima Nova"/>
              <a:sym typeface="Proxima Nova"/>
            </a:endParaRPr>
          </a:p>
          <a:p>
            <a:pPr marL="1028700" marR="0" lvl="2" indent="-292100" algn="l" rtl="0">
              <a:spcBef>
                <a:spcPts val="0"/>
              </a:spcBef>
              <a:spcAft>
                <a:spcPts val="0"/>
              </a:spcAft>
              <a:buClr>
                <a:srgbClr val="0C234B"/>
              </a:buClr>
              <a:buSzPts val="2000"/>
              <a:buFont typeface="Proxima Nova"/>
              <a:buChar char="■"/>
            </a:pPr>
            <a:r>
              <a:rPr lang="en" sz="2000">
                <a:solidFill>
                  <a:srgbClr val="0C234B"/>
                </a:solidFill>
                <a:latin typeface="Proxima Nova"/>
                <a:ea typeface="Proxima Nova"/>
                <a:cs typeface="Proxima Nova"/>
                <a:sym typeface="Proxima Nova"/>
              </a:rPr>
              <a:t>Writing</a:t>
            </a:r>
            <a:endParaRPr sz="2000">
              <a:solidFill>
                <a:srgbClr val="0C234B"/>
              </a:solidFill>
              <a:latin typeface="Proxima Nova"/>
              <a:ea typeface="Proxima Nova"/>
              <a:cs typeface="Proxima Nova"/>
              <a:sym typeface="Proxima Nova"/>
            </a:endParaRPr>
          </a:p>
          <a:p>
            <a:pPr marL="1028700" marR="0" lvl="2" indent="-292100" algn="l" rtl="0">
              <a:spcBef>
                <a:spcPts val="0"/>
              </a:spcBef>
              <a:spcAft>
                <a:spcPts val="0"/>
              </a:spcAft>
              <a:buClr>
                <a:srgbClr val="0C234B"/>
              </a:buClr>
              <a:buSzPts val="2000"/>
              <a:buFont typeface="Proxima Nova"/>
              <a:buChar char="■"/>
            </a:pPr>
            <a:r>
              <a:rPr lang="en" sz="2000">
                <a:solidFill>
                  <a:srgbClr val="0C234B"/>
                </a:solidFill>
                <a:latin typeface="Proxima Nova"/>
                <a:ea typeface="Proxima Nova"/>
                <a:cs typeface="Proxima Nova"/>
                <a:sym typeface="Proxima Nova"/>
              </a:rPr>
              <a:t>Diversity </a:t>
            </a:r>
            <a:endParaRPr sz="2000">
              <a:solidFill>
                <a:srgbClr val="0C234B"/>
              </a:solidFill>
              <a:latin typeface="Proxima Nova"/>
              <a:ea typeface="Proxima Nova"/>
              <a:cs typeface="Proxima Nova"/>
              <a:sym typeface="Proxima Nova"/>
            </a:endParaRPr>
          </a:p>
          <a:p>
            <a:pPr marL="342900" lvl="0" indent="-292100" algn="l" rtl="0">
              <a:spcBef>
                <a:spcPts val="0"/>
              </a:spcBef>
              <a:spcAft>
                <a:spcPts val="0"/>
              </a:spcAft>
              <a:buClr>
                <a:srgbClr val="0C234B"/>
              </a:buClr>
              <a:buSzPts val="2000"/>
              <a:buFont typeface="Proxima Nova"/>
              <a:buChar char="❖"/>
            </a:pPr>
            <a:r>
              <a:rPr lang="en" sz="2000">
                <a:solidFill>
                  <a:srgbClr val="0C234B"/>
                </a:solidFill>
                <a:latin typeface="Proxima Nova"/>
                <a:ea typeface="Proxima Nova"/>
                <a:cs typeface="Proxima Nova"/>
                <a:sym typeface="Proxima Nova"/>
              </a:rPr>
              <a:t>Two 1-unit courses bookending student GE experience:</a:t>
            </a:r>
            <a:endParaRPr sz="2000">
              <a:solidFill>
                <a:srgbClr val="0C234B"/>
              </a:solidFill>
              <a:latin typeface="Proxima Nova"/>
              <a:ea typeface="Proxima Nova"/>
              <a:cs typeface="Proxima Nova"/>
              <a:sym typeface="Proxima Nova"/>
            </a:endParaRPr>
          </a:p>
          <a:p>
            <a:pPr marL="1028700" lvl="2" indent="-292100" algn="l" rtl="0">
              <a:spcBef>
                <a:spcPts val="0"/>
              </a:spcBef>
              <a:spcAft>
                <a:spcPts val="0"/>
              </a:spcAft>
              <a:buClr>
                <a:srgbClr val="0C234B"/>
              </a:buClr>
              <a:buSzPts val="2000"/>
              <a:buFont typeface="Proxima Nova"/>
              <a:buChar char="■"/>
            </a:pPr>
            <a:r>
              <a:rPr lang="en" sz="2000">
                <a:solidFill>
                  <a:srgbClr val="0C234B"/>
                </a:solidFill>
                <a:latin typeface="Proxima Nova"/>
                <a:ea typeface="Proxima Nova"/>
                <a:cs typeface="Proxima Nova"/>
                <a:sym typeface="Proxima Nova"/>
              </a:rPr>
              <a:t>An introductory GE course </a:t>
            </a:r>
            <a:endParaRPr sz="2000">
              <a:solidFill>
                <a:srgbClr val="0C234B"/>
              </a:solidFill>
              <a:latin typeface="Proxima Nova"/>
              <a:ea typeface="Proxima Nova"/>
              <a:cs typeface="Proxima Nova"/>
              <a:sym typeface="Proxima Nova"/>
            </a:endParaRPr>
          </a:p>
          <a:p>
            <a:pPr marL="1028700" lvl="2" indent="-292100" algn="l" rtl="0">
              <a:spcBef>
                <a:spcPts val="0"/>
              </a:spcBef>
              <a:spcAft>
                <a:spcPts val="0"/>
              </a:spcAft>
              <a:buClr>
                <a:srgbClr val="0C234B"/>
              </a:buClr>
              <a:buSzPts val="2000"/>
              <a:buFont typeface="Proxima Nova"/>
              <a:buChar char="■"/>
            </a:pPr>
            <a:r>
              <a:rPr lang="en" sz="2000">
                <a:solidFill>
                  <a:srgbClr val="0C234B"/>
                </a:solidFill>
                <a:latin typeface="Proxima Nova"/>
                <a:ea typeface="Proxima Nova"/>
                <a:cs typeface="Proxima Nova"/>
                <a:sym typeface="Proxima Nova"/>
              </a:rPr>
              <a:t>A concluding portfolio course   </a:t>
            </a:r>
            <a:endParaRPr sz="2000">
              <a:solidFill>
                <a:srgbClr val="0C234B"/>
              </a:solidFill>
              <a:latin typeface="Proxima Nova"/>
              <a:ea typeface="Proxima Nova"/>
              <a:cs typeface="Proxima Nova"/>
              <a:sym typeface="Proxima Nova"/>
            </a:endParaRPr>
          </a:p>
          <a:p>
            <a:pPr marL="685800" lvl="0" indent="0" algn="l" rtl="0">
              <a:spcBef>
                <a:spcPts val="0"/>
              </a:spcBef>
              <a:spcAft>
                <a:spcPts val="0"/>
              </a:spcAft>
              <a:buNone/>
            </a:pPr>
            <a:endParaRPr sz="2000">
              <a:solidFill>
                <a:srgbClr val="0C234B"/>
              </a:solidFill>
              <a:latin typeface="Proxima Nova"/>
              <a:ea typeface="Proxima Nova"/>
              <a:cs typeface="Proxima Nova"/>
              <a:sym typeface="Proxima Nova"/>
            </a:endParaRPr>
          </a:p>
          <a:p>
            <a:pPr marL="0" lvl="0" indent="0" algn="l" rtl="0">
              <a:spcBef>
                <a:spcPts val="0"/>
              </a:spcBef>
              <a:spcAft>
                <a:spcPts val="0"/>
              </a:spcAft>
              <a:buNone/>
            </a:pPr>
            <a:endParaRPr sz="2000">
              <a:solidFill>
                <a:srgbClr val="0C234B"/>
              </a:solidFill>
              <a:latin typeface="Proxima Nova"/>
              <a:ea typeface="Proxima Nova"/>
              <a:cs typeface="Proxima Nova"/>
              <a:sym typeface="Proxima Nova"/>
            </a:endParaRPr>
          </a:p>
        </p:txBody>
      </p:sp>
      <p:cxnSp>
        <p:nvCxnSpPr>
          <p:cNvPr id="334" name="Google Shape;334;p49"/>
          <p:cNvCxnSpPr/>
          <p:nvPr/>
        </p:nvCxnSpPr>
        <p:spPr>
          <a:xfrm>
            <a:off x="1300425" y="929850"/>
            <a:ext cx="8243100" cy="0"/>
          </a:xfrm>
          <a:prstGeom prst="straightConnector1">
            <a:avLst/>
          </a:prstGeom>
          <a:noFill/>
          <a:ln w="28575" cap="flat" cmpd="sng">
            <a:solidFill>
              <a:srgbClr val="378DBD"/>
            </a:solidFill>
            <a:prstDash val="solid"/>
            <a:round/>
            <a:headEnd type="none" w="med" len="med"/>
            <a:tailEnd type="none" w="med" len="med"/>
          </a:ln>
        </p:spPr>
      </p:cxn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pic>
        <p:nvPicPr>
          <p:cNvPr id="937" name="Google Shape;937;p101"/>
          <p:cNvPicPr preferRelativeResize="0"/>
          <p:nvPr/>
        </p:nvPicPr>
        <p:blipFill>
          <a:blip r:embed="rId3">
            <a:alphaModFix/>
          </a:blip>
          <a:stretch>
            <a:fillRect/>
          </a:stretch>
        </p:blipFill>
        <p:spPr>
          <a:xfrm>
            <a:off x="76200" y="-76200"/>
            <a:ext cx="1092724" cy="1414100"/>
          </a:xfrm>
          <a:prstGeom prst="rect">
            <a:avLst/>
          </a:prstGeom>
          <a:noFill/>
          <a:ln>
            <a:noFill/>
          </a:ln>
        </p:spPr>
      </p:pic>
      <p:sp>
        <p:nvSpPr>
          <p:cNvPr id="938" name="Google Shape;938;p101"/>
          <p:cNvSpPr txBox="1">
            <a:spLocks noGrp="1"/>
          </p:cNvSpPr>
          <p:nvPr>
            <p:ph type="ctrTitle"/>
          </p:nvPr>
        </p:nvSpPr>
        <p:spPr>
          <a:xfrm>
            <a:off x="1168925" y="579452"/>
            <a:ext cx="7772400" cy="700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3000" b="1">
                <a:solidFill>
                  <a:srgbClr val="0C234B"/>
                </a:solidFill>
                <a:latin typeface="Proxima Nova"/>
                <a:ea typeface="Proxima Nova"/>
                <a:cs typeface="Proxima Nova"/>
                <a:sym typeface="Proxima Nova"/>
              </a:rPr>
              <a:t>Immediate Goals</a:t>
            </a:r>
            <a:endParaRPr sz="3000" b="1">
              <a:solidFill>
                <a:srgbClr val="0C234B"/>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sz="3000">
              <a:solidFill>
                <a:srgbClr val="0C234B"/>
              </a:solidFill>
              <a:latin typeface="Proxima Nova"/>
              <a:ea typeface="Proxima Nova"/>
              <a:cs typeface="Proxima Nova"/>
              <a:sym typeface="Proxima Nova"/>
            </a:endParaRPr>
          </a:p>
        </p:txBody>
      </p:sp>
      <p:sp>
        <p:nvSpPr>
          <p:cNvPr id="939" name="Google Shape;939;p101"/>
          <p:cNvSpPr txBox="1"/>
          <p:nvPr/>
        </p:nvSpPr>
        <p:spPr>
          <a:xfrm>
            <a:off x="1335350" y="1566500"/>
            <a:ext cx="7633500" cy="2271600"/>
          </a:xfrm>
          <a:prstGeom prst="rect">
            <a:avLst/>
          </a:prstGeom>
          <a:noFill/>
          <a:ln>
            <a:noFill/>
          </a:ln>
        </p:spPr>
        <p:txBody>
          <a:bodyPr spcFirstLastPara="1" wrap="square" lIns="68575" tIns="34275" rIns="68575" bIns="34275" anchor="t" anchorCtr="0">
            <a:noAutofit/>
          </a:bodyPr>
          <a:lstStyle/>
          <a:p>
            <a:pPr marL="342900" lvl="0" indent="-292100" algn="l" rtl="0">
              <a:spcBef>
                <a:spcPts val="0"/>
              </a:spcBef>
              <a:spcAft>
                <a:spcPts val="0"/>
              </a:spcAft>
              <a:buClr>
                <a:srgbClr val="0C234B"/>
              </a:buClr>
              <a:buSzPts val="2000"/>
              <a:buFont typeface="Proxima Nova"/>
              <a:buChar char="❖"/>
            </a:pPr>
            <a:r>
              <a:rPr lang="en" sz="2000">
                <a:solidFill>
                  <a:srgbClr val="0C234B"/>
                </a:solidFill>
                <a:latin typeface="Proxima Nova"/>
                <a:ea typeface="Proxima Nova"/>
                <a:cs typeface="Proxima Nova"/>
                <a:sym typeface="Proxima Nova"/>
              </a:rPr>
              <a:t>Work closely with Registrar’s Office, UITS, Transfer, advisors to develop implementation plan and timeline</a:t>
            </a:r>
            <a:endParaRPr sz="2000">
              <a:solidFill>
                <a:srgbClr val="0C234B"/>
              </a:solidFill>
              <a:latin typeface="Proxima Nova"/>
              <a:ea typeface="Proxima Nova"/>
              <a:cs typeface="Proxima Nova"/>
              <a:sym typeface="Proxima Nova"/>
            </a:endParaRPr>
          </a:p>
          <a:p>
            <a:pPr marL="342900" lvl="0" indent="-292100" algn="l" rtl="0">
              <a:spcBef>
                <a:spcPts val="0"/>
              </a:spcBef>
              <a:spcAft>
                <a:spcPts val="0"/>
              </a:spcAft>
              <a:buClr>
                <a:srgbClr val="0C234B"/>
              </a:buClr>
              <a:buSzPts val="2000"/>
              <a:buFont typeface="Proxima Nova"/>
              <a:buChar char="❖"/>
            </a:pPr>
            <a:r>
              <a:rPr lang="en" sz="2000">
                <a:solidFill>
                  <a:srgbClr val="0C234B"/>
                </a:solidFill>
                <a:latin typeface="Proxima Nova"/>
                <a:ea typeface="Proxima Nova"/>
                <a:cs typeface="Proxima Nova"/>
                <a:sym typeface="Proxima Nova"/>
              </a:rPr>
              <a:t>Post publicly available detailed description and timeline for GE Refresh on website</a:t>
            </a:r>
            <a:endParaRPr sz="2000">
              <a:solidFill>
                <a:srgbClr val="0C234B"/>
              </a:solidFill>
              <a:latin typeface="Proxima Nova"/>
              <a:ea typeface="Proxima Nova"/>
              <a:cs typeface="Proxima Nova"/>
              <a:sym typeface="Proxima Nova"/>
            </a:endParaRPr>
          </a:p>
          <a:p>
            <a:pPr marL="342900" lvl="0" indent="-292100" algn="l" rtl="0">
              <a:spcBef>
                <a:spcPts val="0"/>
              </a:spcBef>
              <a:spcAft>
                <a:spcPts val="0"/>
              </a:spcAft>
              <a:buClr>
                <a:srgbClr val="0C234B"/>
              </a:buClr>
              <a:buSzPts val="2000"/>
              <a:buFont typeface="Proxima Nova"/>
              <a:buChar char="❖"/>
            </a:pPr>
            <a:r>
              <a:rPr lang="en" sz="2000">
                <a:solidFill>
                  <a:srgbClr val="0C234B"/>
                </a:solidFill>
                <a:latin typeface="Proxima Nova"/>
                <a:ea typeface="Proxima Nova"/>
                <a:cs typeface="Proxima Nova"/>
                <a:sym typeface="Proxima Nova"/>
              </a:rPr>
              <a:t>Update website to include feedback mechanisms for faculty </a:t>
            </a:r>
            <a:endParaRPr sz="2000">
              <a:solidFill>
                <a:srgbClr val="0C234B"/>
              </a:solidFill>
              <a:latin typeface="Proxima Nova"/>
              <a:ea typeface="Proxima Nova"/>
              <a:cs typeface="Proxima Nova"/>
              <a:sym typeface="Proxima Nova"/>
            </a:endParaRPr>
          </a:p>
          <a:p>
            <a:pPr marL="342900" lvl="0" indent="-292100" algn="l" rtl="0">
              <a:spcBef>
                <a:spcPts val="0"/>
              </a:spcBef>
              <a:spcAft>
                <a:spcPts val="0"/>
              </a:spcAft>
              <a:buClr>
                <a:srgbClr val="0C234B"/>
              </a:buClr>
              <a:buSzPts val="2000"/>
              <a:buFont typeface="Proxima Nova"/>
              <a:buChar char="❖"/>
            </a:pPr>
            <a:r>
              <a:rPr lang="en" sz="2000">
                <a:solidFill>
                  <a:srgbClr val="0C234B"/>
                </a:solidFill>
                <a:latin typeface="Proxima Nova"/>
                <a:ea typeface="Proxima Nova"/>
                <a:cs typeface="Proxima Nova"/>
                <a:sym typeface="Proxima Nova"/>
              </a:rPr>
              <a:t>Hire staff to support GE in the following areas: Program Coordinator, Senior Program Manager, Instructional Technology Support, First-Year/Capstone Coordinator</a:t>
            </a:r>
            <a:endParaRPr sz="2000">
              <a:solidFill>
                <a:srgbClr val="0C234B"/>
              </a:solidFill>
              <a:latin typeface="Proxima Nova"/>
              <a:ea typeface="Proxima Nova"/>
              <a:cs typeface="Proxima Nova"/>
              <a:sym typeface="Proxima Nova"/>
            </a:endParaRPr>
          </a:p>
          <a:p>
            <a:pPr marL="342900" lvl="0" indent="-292100" algn="l" rtl="0">
              <a:spcBef>
                <a:spcPts val="0"/>
              </a:spcBef>
              <a:spcAft>
                <a:spcPts val="0"/>
              </a:spcAft>
              <a:buClr>
                <a:srgbClr val="0C234B"/>
              </a:buClr>
              <a:buSzPts val="2000"/>
              <a:buFont typeface="Proxima Nova"/>
              <a:buChar char="❖"/>
            </a:pPr>
            <a:r>
              <a:rPr lang="en" sz="2000">
                <a:solidFill>
                  <a:srgbClr val="0C234B"/>
                </a:solidFill>
                <a:latin typeface="Proxima Nova"/>
                <a:ea typeface="Proxima Nova"/>
                <a:cs typeface="Proxima Nova"/>
                <a:sym typeface="Proxima Nova"/>
              </a:rPr>
              <a:t>Work with UWGEC to rethink course approval process and criteria</a:t>
            </a:r>
            <a:endParaRPr sz="2000">
              <a:solidFill>
                <a:srgbClr val="0C234B"/>
              </a:solidFill>
              <a:latin typeface="Proxima Nova"/>
              <a:ea typeface="Proxima Nova"/>
              <a:cs typeface="Proxima Nova"/>
              <a:sym typeface="Proxima Nova"/>
            </a:endParaRPr>
          </a:p>
          <a:p>
            <a:pPr marL="342900" lvl="0" indent="0" algn="l" rtl="0">
              <a:spcBef>
                <a:spcPts val="0"/>
              </a:spcBef>
              <a:spcAft>
                <a:spcPts val="0"/>
              </a:spcAft>
              <a:buNone/>
            </a:pPr>
            <a:endParaRPr sz="2000">
              <a:solidFill>
                <a:srgbClr val="0C234B"/>
              </a:solidFill>
              <a:latin typeface="Proxima Nova"/>
              <a:ea typeface="Proxima Nova"/>
              <a:cs typeface="Proxima Nova"/>
              <a:sym typeface="Proxima Nova"/>
            </a:endParaRPr>
          </a:p>
          <a:p>
            <a:pPr marL="342900" lvl="0" indent="0" algn="l" rtl="0">
              <a:spcBef>
                <a:spcPts val="0"/>
              </a:spcBef>
              <a:spcAft>
                <a:spcPts val="0"/>
              </a:spcAft>
              <a:buNone/>
            </a:pPr>
            <a:endParaRPr sz="2000">
              <a:solidFill>
                <a:srgbClr val="0C234B"/>
              </a:solidFill>
              <a:latin typeface="Proxima Nova"/>
              <a:ea typeface="Proxima Nova"/>
              <a:cs typeface="Proxima Nova"/>
              <a:sym typeface="Proxima Nova"/>
            </a:endParaRPr>
          </a:p>
          <a:p>
            <a:pPr marL="0" lvl="0" indent="0" algn="l" rtl="0">
              <a:spcBef>
                <a:spcPts val="0"/>
              </a:spcBef>
              <a:spcAft>
                <a:spcPts val="0"/>
              </a:spcAft>
              <a:buNone/>
            </a:pPr>
            <a:endParaRPr sz="2000">
              <a:solidFill>
                <a:srgbClr val="0C234B"/>
              </a:solidFill>
              <a:latin typeface="Proxima Nova"/>
              <a:ea typeface="Proxima Nova"/>
              <a:cs typeface="Proxima Nova"/>
              <a:sym typeface="Proxima Nova"/>
            </a:endParaRPr>
          </a:p>
          <a:p>
            <a:pPr marL="685800" lvl="0" indent="0" algn="l" rtl="0">
              <a:spcBef>
                <a:spcPts val="0"/>
              </a:spcBef>
              <a:spcAft>
                <a:spcPts val="0"/>
              </a:spcAft>
              <a:buNone/>
            </a:pPr>
            <a:endParaRPr sz="2000">
              <a:solidFill>
                <a:srgbClr val="0C234B"/>
              </a:solidFill>
              <a:latin typeface="Proxima Nova"/>
              <a:ea typeface="Proxima Nova"/>
              <a:cs typeface="Proxima Nova"/>
              <a:sym typeface="Proxima Nova"/>
            </a:endParaRPr>
          </a:p>
          <a:p>
            <a:pPr marL="0" lvl="0" indent="0" algn="l" rtl="0">
              <a:spcBef>
                <a:spcPts val="0"/>
              </a:spcBef>
              <a:spcAft>
                <a:spcPts val="0"/>
              </a:spcAft>
              <a:buNone/>
            </a:pPr>
            <a:endParaRPr sz="2000">
              <a:solidFill>
                <a:srgbClr val="0C234B"/>
              </a:solidFill>
              <a:latin typeface="Proxima Nova"/>
              <a:ea typeface="Proxima Nova"/>
              <a:cs typeface="Proxima Nova"/>
              <a:sym typeface="Proxima Nova"/>
            </a:endParaRPr>
          </a:p>
        </p:txBody>
      </p:sp>
      <p:sp>
        <p:nvSpPr>
          <p:cNvPr id="940" name="Google Shape;940;p101"/>
          <p:cNvSpPr txBox="1"/>
          <p:nvPr/>
        </p:nvSpPr>
        <p:spPr>
          <a:xfrm>
            <a:off x="1220750" y="943450"/>
            <a:ext cx="7772400" cy="623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000" i="1">
                <a:solidFill>
                  <a:srgbClr val="0C234B"/>
                </a:solidFill>
                <a:latin typeface="Proxima Nova"/>
                <a:ea typeface="Proxima Nova"/>
                <a:cs typeface="Proxima Nova"/>
                <a:sym typeface="Proxima Nova"/>
              </a:rPr>
              <a:t>Over the next month, the faculty and staff working on the Gen Ed Refresh will:</a:t>
            </a:r>
            <a:endParaRPr sz="2000" i="1" u="none" strike="noStrike" cap="none">
              <a:solidFill>
                <a:srgbClr val="0C234B"/>
              </a:solidFill>
              <a:latin typeface="Proxima Nova"/>
              <a:ea typeface="Proxima Nova"/>
              <a:cs typeface="Proxima Nova"/>
              <a:sym typeface="Proxima Nova"/>
            </a:endParaRPr>
          </a:p>
        </p:txBody>
      </p:sp>
      <p:cxnSp>
        <p:nvCxnSpPr>
          <p:cNvPr id="941" name="Google Shape;941;p101"/>
          <p:cNvCxnSpPr/>
          <p:nvPr/>
        </p:nvCxnSpPr>
        <p:spPr>
          <a:xfrm>
            <a:off x="1300425" y="929850"/>
            <a:ext cx="8243100" cy="0"/>
          </a:xfrm>
          <a:prstGeom prst="straightConnector1">
            <a:avLst/>
          </a:prstGeom>
          <a:noFill/>
          <a:ln w="28575" cap="flat" cmpd="sng">
            <a:solidFill>
              <a:srgbClr val="378DBD"/>
            </a:solidFill>
            <a:prstDash val="solid"/>
            <a:round/>
            <a:headEnd type="none" w="med" len="med"/>
            <a:tailEnd type="none" w="med" len="med"/>
          </a:ln>
        </p:spPr>
      </p:cxn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pic>
        <p:nvPicPr>
          <p:cNvPr id="946" name="Google Shape;946;p102"/>
          <p:cNvPicPr preferRelativeResize="0"/>
          <p:nvPr/>
        </p:nvPicPr>
        <p:blipFill>
          <a:blip r:embed="rId3">
            <a:alphaModFix/>
          </a:blip>
          <a:stretch>
            <a:fillRect/>
          </a:stretch>
        </p:blipFill>
        <p:spPr>
          <a:xfrm>
            <a:off x="76200" y="-76200"/>
            <a:ext cx="1092724" cy="1414100"/>
          </a:xfrm>
          <a:prstGeom prst="rect">
            <a:avLst/>
          </a:prstGeom>
          <a:noFill/>
          <a:ln>
            <a:noFill/>
          </a:ln>
        </p:spPr>
      </p:pic>
      <p:sp>
        <p:nvSpPr>
          <p:cNvPr id="947" name="Google Shape;947;p102"/>
          <p:cNvSpPr txBox="1">
            <a:spLocks noGrp="1"/>
          </p:cNvSpPr>
          <p:nvPr>
            <p:ph type="ctrTitle"/>
          </p:nvPr>
        </p:nvSpPr>
        <p:spPr>
          <a:xfrm>
            <a:off x="1196475" y="585252"/>
            <a:ext cx="7772400" cy="700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3000" b="1">
                <a:solidFill>
                  <a:srgbClr val="0C234B"/>
                </a:solidFill>
                <a:latin typeface="Proxima Nova"/>
                <a:ea typeface="Proxima Nova"/>
                <a:cs typeface="Proxima Nova"/>
                <a:sym typeface="Proxima Nova"/>
              </a:rPr>
              <a:t>Longer-term (Fall) Goals</a:t>
            </a:r>
            <a:endParaRPr sz="3000" b="1">
              <a:solidFill>
                <a:srgbClr val="0C234B"/>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sz="3000">
              <a:solidFill>
                <a:srgbClr val="0C234B"/>
              </a:solidFill>
              <a:latin typeface="Proxima Nova"/>
              <a:ea typeface="Proxima Nova"/>
              <a:cs typeface="Proxima Nova"/>
              <a:sym typeface="Proxima Nova"/>
            </a:endParaRPr>
          </a:p>
        </p:txBody>
      </p:sp>
      <p:sp>
        <p:nvSpPr>
          <p:cNvPr id="948" name="Google Shape;948;p102"/>
          <p:cNvSpPr txBox="1"/>
          <p:nvPr/>
        </p:nvSpPr>
        <p:spPr>
          <a:xfrm>
            <a:off x="1335350" y="1566500"/>
            <a:ext cx="7633500" cy="2729100"/>
          </a:xfrm>
          <a:prstGeom prst="rect">
            <a:avLst/>
          </a:prstGeom>
          <a:noFill/>
          <a:ln>
            <a:noFill/>
          </a:ln>
        </p:spPr>
        <p:txBody>
          <a:bodyPr spcFirstLastPara="1" wrap="square" lIns="68575" tIns="34275" rIns="68575" bIns="34275" anchor="t" anchorCtr="0">
            <a:noAutofit/>
          </a:bodyPr>
          <a:lstStyle/>
          <a:p>
            <a:pPr marL="342900" lvl="0" indent="-292100" algn="l" rtl="0">
              <a:spcBef>
                <a:spcPts val="0"/>
              </a:spcBef>
              <a:spcAft>
                <a:spcPts val="0"/>
              </a:spcAft>
              <a:buClr>
                <a:srgbClr val="0C234B"/>
              </a:buClr>
              <a:buSzPts val="2000"/>
              <a:buFont typeface="Proxima Nova"/>
              <a:buChar char="❖"/>
            </a:pPr>
            <a:r>
              <a:rPr lang="en" sz="2000">
                <a:solidFill>
                  <a:srgbClr val="0C234B"/>
                </a:solidFill>
                <a:latin typeface="Proxima Nova"/>
                <a:ea typeface="Proxima Nova"/>
                <a:cs typeface="Proxima Nova"/>
                <a:sym typeface="Proxima Nova"/>
              </a:rPr>
              <a:t>Pursue formal approval of the GE Refresh curriculum and policies</a:t>
            </a:r>
            <a:endParaRPr sz="2000">
              <a:solidFill>
                <a:srgbClr val="0C234B"/>
              </a:solidFill>
              <a:latin typeface="Proxima Nova"/>
              <a:ea typeface="Proxima Nova"/>
              <a:cs typeface="Proxima Nova"/>
              <a:sym typeface="Proxima Nova"/>
            </a:endParaRPr>
          </a:p>
          <a:p>
            <a:pPr marL="342900" lvl="0" indent="-292100" algn="l" rtl="0">
              <a:spcBef>
                <a:spcPts val="0"/>
              </a:spcBef>
              <a:spcAft>
                <a:spcPts val="0"/>
              </a:spcAft>
              <a:buClr>
                <a:srgbClr val="0C234B"/>
              </a:buClr>
              <a:buSzPts val="2000"/>
              <a:buFont typeface="Proxima Nova"/>
              <a:buChar char="❖"/>
            </a:pPr>
            <a:r>
              <a:rPr lang="en" sz="2000">
                <a:solidFill>
                  <a:srgbClr val="0C234B"/>
                </a:solidFill>
                <a:latin typeface="Proxima Nova"/>
                <a:ea typeface="Proxima Nova"/>
                <a:cs typeface="Proxima Nova"/>
                <a:sym typeface="Proxima Nova"/>
              </a:rPr>
              <a:t>Receive feedback from students, advisors, Directors of UG Studies about GE Refresh through focus groups</a:t>
            </a:r>
            <a:endParaRPr sz="2000">
              <a:solidFill>
                <a:srgbClr val="0C234B"/>
              </a:solidFill>
              <a:latin typeface="Proxima Nova"/>
              <a:ea typeface="Proxima Nova"/>
              <a:cs typeface="Proxima Nova"/>
              <a:sym typeface="Proxima Nova"/>
            </a:endParaRPr>
          </a:p>
          <a:p>
            <a:pPr marL="342900" lvl="0" indent="-292100" algn="l" rtl="0">
              <a:spcBef>
                <a:spcPts val="0"/>
              </a:spcBef>
              <a:spcAft>
                <a:spcPts val="0"/>
              </a:spcAft>
              <a:buClr>
                <a:srgbClr val="0C234B"/>
              </a:buClr>
              <a:buSzPts val="2000"/>
              <a:buFont typeface="Proxima Nova"/>
              <a:buChar char="❖"/>
            </a:pPr>
            <a:r>
              <a:rPr lang="en" sz="2000">
                <a:solidFill>
                  <a:srgbClr val="0C234B"/>
                </a:solidFill>
                <a:latin typeface="Proxima Nova"/>
                <a:ea typeface="Proxima Nova"/>
                <a:cs typeface="Proxima Nova"/>
                <a:sym typeface="Proxima Nova"/>
              </a:rPr>
              <a:t>Create and implement a comprehensive communication plan </a:t>
            </a:r>
            <a:endParaRPr sz="2000">
              <a:solidFill>
                <a:srgbClr val="0C234B"/>
              </a:solidFill>
              <a:latin typeface="Proxima Nova"/>
              <a:ea typeface="Proxima Nova"/>
              <a:cs typeface="Proxima Nova"/>
              <a:sym typeface="Proxima Nova"/>
            </a:endParaRPr>
          </a:p>
          <a:p>
            <a:pPr marL="342900" lvl="0" indent="-292100" algn="l" rtl="0">
              <a:spcBef>
                <a:spcPts val="0"/>
              </a:spcBef>
              <a:spcAft>
                <a:spcPts val="0"/>
              </a:spcAft>
              <a:buClr>
                <a:srgbClr val="0C234B"/>
              </a:buClr>
              <a:buSzPts val="2000"/>
              <a:buFont typeface="Proxima Nova"/>
              <a:buChar char="❖"/>
            </a:pPr>
            <a:r>
              <a:rPr lang="en" sz="2000">
                <a:solidFill>
                  <a:srgbClr val="0C234B"/>
                </a:solidFill>
                <a:latin typeface="Proxima Nova"/>
                <a:ea typeface="Proxima Nova"/>
                <a:cs typeface="Proxima Nova"/>
                <a:sym typeface="Proxima Nova"/>
              </a:rPr>
              <a:t>Work with Registrar’s office and UITS to design back-end logistics for scheduling, UAccess</a:t>
            </a:r>
            <a:endParaRPr sz="2000">
              <a:solidFill>
                <a:srgbClr val="0C234B"/>
              </a:solidFill>
              <a:latin typeface="Proxima Nova"/>
              <a:ea typeface="Proxima Nova"/>
              <a:cs typeface="Proxima Nova"/>
              <a:sym typeface="Proxima Nova"/>
            </a:endParaRPr>
          </a:p>
          <a:p>
            <a:pPr marL="342900" lvl="0" indent="-292100" algn="l" rtl="0">
              <a:spcBef>
                <a:spcPts val="0"/>
              </a:spcBef>
              <a:spcAft>
                <a:spcPts val="0"/>
              </a:spcAft>
              <a:buClr>
                <a:srgbClr val="0C234B"/>
              </a:buClr>
              <a:buSzPts val="2000"/>
              <a:buFont typeface="Proxima Nova"/>
              <a:buChar char="❖"/>
            </a:pPr>
            <a:r>
              <a:rPr lang="en" sz="2000">
                <a:solidFill>
                  <a:srgbClr val="0C234B"/>
                </a:solidFill>
                <a:latin typeface="Proxima Nova"/>
                <a:ea typeface="Proxima Nova"/>
                <a:cs typeface="Proxima Nova"/>
                <a:sym typeface="Proxima Nova"/>
              </a:rPr>
              <a:t>Work with Transfer office, Global, AZ Online, partners at Pima CC, and ATF groups to clarify transfer pathways</a:t>
            </a:r>
            <a:endParaRPr sz="2000">
              <a:solidFill>
                <a:srgbClr val="0C234B"/>
              </a:solidFill>
              <a:latin typeface="Proxima Nova"/>
              <a:ea typeface="Proxima Nova"/>
              <a:cs typeface="Proxima Nova"/>
              <a:sym typeface="Proxima Nova"/>
            </a:endParaRPr>
          </a:p>
          <a:p>
            <a:pPr marL="342900" lvl="0" indent="0" algn="l" rtl="0">
              <a:spcBef>
                <a:spcPts val="0"/>
              </a:spcBef>
              <a:spcAft>
                <a:spcPts val="0"/>
              </a:spcAft>
              <a:buNone/>
            </a:pPr>
            <a:endParaRPr sz="2000">
              <a:solidFill>
                <a:srgbClr val="0C234B"/>
              </a:solidFill>
              <a:latin typeface="Proxima Nova"/>
              <a:ea typeface="Proxima Nova"/>
              <a:cs typeface="Proxima Nova"/>
              <a:sym typeface="Proxima Nova"/>
            </a:endParaRPr>
          </a:p>
          <a:p>
            <a:pPr marL="342900" lvl="0" indent="0" algn="l" rtl="0">
              <a:spcBef>
                <a:spcPts val="0"/>
              </a:spcBef>
              <a:spcAft>
                <a:spcPts val="0"/>
              </a:spcAft>
              <a:buNone/>
            </a:pPr>
            <a:endParaRPr sz="2000">
              <a:solidFill>
                <a:srgbClr val="0C234B"/>
              </a:solidFill>
              <a:latin typeface="Proxima Nova"/>
              <a:ea typeface="Proxima Nova"/>
              <a:cs typeface="Proxima Nova"/>
              <a:sym typeface="Proxima Nova"/>
            </a:endParaRPr>
          </a:p>
          <a:p>
            <a:pPr marL="0" lvl="0" indent="0" algn="l" rtl="0">
              <a:spcBef>
                <a:spcPts val="0"/>
              </a:spcBef>
              <a:spcAft>
                <a:spcPts val="0"/>
              </a:spcAft>
              <a:buNone/>
            </a:pPr>
            <a:endParaRPr sz="2000">
              <a:solidFill>
                <a:srgbClr val="0C234B"/>
              </a:solidFill>
              <a:latin typeface="Proxima Nova"/>
              <a:ea typeface="Proxima Nova"/>
              <a:cs typeface="Proxima Nova"/>
              <a:sym typeface="Proxima Nova"/>
            </a:endParaRPr>
          </a:p>
          <a:p>
            <a:pPr marL="685800" lvl="0" indent="0" algn="l" rtl="0">
              <a:spcBef>
                <a:spcPts val="0"/>
              </a:spcBef>
              <a:spcAft>
                <a:spcPts val="0"/>
              </a:spcAft>
              <a:buNone/>
            </a:pPr>
            <a:endParaRPr sz="2000">
              <a:solidFill>
                <a:srgbClr val="0C234B"/>
              </a:solidFill>
              <a:latin typeface="Proxima Nova"/>
              <a:ea typeface="Proxima Nova"/>
              <a:cs typeface="Proxima Nova"/>
              <a:sym typeface="Proxima Nova"/>
            </a:endParaRPr>
          </a:p>
          <a:p>
            <a:pPr marL="0" lvl="0" indent="0" algn="l" rtl="0">
              <a:spcBef>
                <a:spcPts val="0"/>
              </a:spcBef>
              <a:spcAft>
                <a:spcPts val="0"/>
              </a:spcAft>
              <a:buNone/>
            </a:pPr>
            <a:endParaRPr sz="2000">
              <a:solidFill>
                <a:srgbClr val="0C234B"/>
              </a:solidFill>
              <a:latin typeface="Proxima Nova"/>
              <a:ea typeface="Proxima Nova"/>
              <a:cs typeface="Proxima Nova"/>
              <a:sym typeface="Proxima Nova"/>
            </a:endParaRPr>
          </a:p>
        </p:txBody>
      </p:sp>
      <p:sp>
        <p:nvSpPr>
          <p:cNvPr id="949" name="Google Shape;949;p102"/>
          <p:cNvSpPr txBox="1"/>
          <p:nvPr/>
        </p:nvSpPr>
        <p:spPr>
          <a:xfrm>
            <a:off x="1220750" y="943450"/>
            <a:ext cx="7772400" cy="623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000" i="1">
                <a:solidFill>
                  <a:srgbClr val="0C234B"/>
                </a:solidFill>
                <a:latin typeface="Proxima Nova"/>
                <a:ea typeface="Proxima Nova"/>
                <a:cs typeface="Proxima Nova"/>
                <a:sym typeface="Proxima Nova"/>
              </a:rPr>
              <a:t>Over the next several months, the faculty and staff working on the Gen Ed Refresh will:</a:t>
            </a:r>
            <a:endParaRPr sz="2000" i="1" u="none" strike="noStrike" cap="none">
              <a:solidFill>
                <a:srgbClr val="0C234B"/>
              </a:solidFill>
              <a:latin typeface="Proxima Nova"/>
              <a:ea typeface="Proxima Nova"/>
              <a:cs typeface="Proxima Nova"/>
              <a:sym typeface="Proxima Nova"/>
            </a:endParaRPr>
          </a:p>
        </p:txBody>
      </p:sp>
      <p:cxnSp>
        <p:nvCxnSpPr>
          <p:cNvPr id="950" name="Google Shape;950;p102"/>
          <p:cNvCxnSpPr/>
          <p:nvPr/>
        </p:nvCxnSpPr>
        <p:spPr>
          <a:xfrm>
            <a:off x="1300425" y="929850"/>
            <a:ext cx="8243100" cy="0"/>
          </a:xfrm>
          <a:prstGeom prst="straightConnector1">
            <a:avLst/>
          </a:prstGeom>
          <a:noFill/>
          <a:ln w="28575" cap="flat" cmpd="sng">
            <a:solidFill>
              <a:srgbClr val="378DBD"/>
            </a:solidFill>
            <a:prstDash val="solid"/>
            <a:round/>
            <a:headEnd type="none" w="med" len="med"/>
            <a:tailEnd type="none" w="med" len="med"/>
          </a:ln>
        </p:spPr>
      </p:cxn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54"/>
        <p:cNvGrpSpPr/>
        <p:nvPr/>
      </p:nvGrpSpPr>
      <p:grpSpPr>
        <a:xfrm>
          <a:off x="0" y="0"/>
          <a:ext cx="0" cy="0"/>
          <a:chOff x="0" y="0"/>
          <a:chExt cx="0" cy="0"/>
        </a:xfrm>
      </p:grpSpPr>
      <p:pic>
        <p:nvPicPr>
          <p:cNvPr id="955" name="Google Shape;955;p103"/>
          <p:cNvPicPr preferRelativeResize="0"/>
          <p:nvPr/>
        </p:nvPicPr>
        <p:blipFill>
          <a:blip r:embed="rId3">
            <a:alphaModFix/>
          </a:blip>
          <a:stretch>
            <a:fillRect/>
          </a:stretch>
        </p:blipFill>
        <p:spPr>
          <a:xfrm>
            <a:off x="76200" y="-76200"/>
            <a:ext cx="1092724" cy="1414100"/>
          </a:xfrm>
          <a:prstGeom prst="rect">
            <a:avLst/>
          </a:prstGeom>
          <a:noFill/>
          <a:ln>
            <a:noFill/>
          </a:ln>
        </p:spPr>
      </p:pic>
      <p:sp>
        <p:nvSpPr>
          <p:cNvPr id="956" name="Google Shape;956;p103"/>
          <p:cNvSpPr txBox="1">
            <a:spLocks noGrp="1"/>
          </p:cNvSpPr>
          <p:nvPr>
            <p:ph type="ctrTitle"/>
          </p:nvPr>
        </p:nvSpPr>
        <p:spPr>
          <a:xfrm>
            <a:off x="1196475" y="585252"/>
            <a:ext cx="7772400" cy="700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3000" b="1">
                <a:solidFill>
                  <a:srgbClr val="0C234B"/>
                </a:solidFill>
                <a:latin typeface="Proxima Nova"/>
                <a:ea typeface="Proxima Nova"/>
                <a:cs typeface="Proxima Nova"/>
                <a:sym typeface="Proxima Nova"/>
              </a:rPr>
              <a:t>Timeline</a:t>
            </a:r>
            <a:endParaRPr sz="3000" b="1">
              <a:solidFill>
                <a:srgbClr val="0C234B"/>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sz="3000">
              <a:solidFill>
                <a:srgbClr val="0C234B"/>
              </a:solidFill>
              <a:latin typeface="Proxima Nova"/>
              <a:ea typeface="Proxima Nova"/>
              <a:cs typeface="Proxima Nova"/>
              <a:sym typeface="Proxima Nova"/>
            </a:endParaRPr>
          </a:p>
        </p:txBody>
      </p:sp>
      <p:sp>
        <p:nvSpPr>
          <p:cNvPr id="957" name="Google Shape;957;p103"/>
          <p:cNvSpPr txBox="1"/>
          <p:nvPr/>
        </p:nvSpPr>
        <p:spPr>
          <a:xfrm>
            <a:off x="832275" y="1140775"/>
            <a:ext cx="8136600" cy="623400"/>
          </a:xfrm>
          <a:prstGeom prst="rect">
            <a:avLst/>
          </a:prstGeom>
          <a:noFill/>
          <a:ln>
            <a:noFill/>
          </a:ln>
        </p:spPr>
        <p:txBody>
          <a:bodyPr spcFirstLastPara="1" wrap="square" lIns="68575" tIns="34275" rIns="68575" bIns="34275" anchor="t" anchorCtr="0">
            <a:noAutofit/>
          </a:bodyPr>
          <a:lstStyle/>
          <a:p>
            <a:pPr marL="457200" marR="0" lvl="0" indent="-349250" algn="l" rtl="0">
              <a:spcBef>
                <a:spcPts val="0"/>
              </a:spcBef>
              <a:spcAft>
                <a:spcPts val="0"/>
              </a:spcAft>
              <a:buClr>
                <a:srgbClr val="0C234B"/>
              </a:buClr>
              <a:buSzPts val="1900"/>
              <a:buFont typeface="Proxima Nova"/>
              <a:buChar char="❖"/>
            </a:pPr>
            <a:r>
              <a:rPr lang="en" sz="1900" b="1">
                <a:solidFill>
                  <a:srgbClr val="0C234B"/>
                </a:solidFill>
                <a:latin typeface="Proxima Nova"/>
                <a:ea typeface="Proxima Nova"/>
                <a:cs typeface="Proxima Nova"/>
                <a:sym typeface="Proxima Nova"/>
              </a:rPr>
              <a:t>Spring 2020: </a:t>
            </a:r>
            <a:r>
              <a:rPr lang="en" sz="1900">
                <a:solidFill>
                  <a:srgbClr val="0C234B"/>
                </a:solidFill>
                <a:latin typeface="Proxima Nova"/>
                <a:ea typeface="Proxima Nova"/>
                <a:cs typeface="Proxima Nova"/>
                <a:sym typeface="Proxima Nova"/>
              </a:rPr>
              <a:t>Four working groups with ~50 faculty and staff designed a proposal for a new GE program (presented to Provost May 2020)</a:t>
            </a:r>
            <a:endParaRPr sz="1900">
              <a:solidFill>
                <a:srgbClr val="0C234B"/>
              </a:solidFill>
              <a:latin typeface="Proxima Nova"/>
              <a:ea typeface="Proxima Nova"/>
              <a:cs typeface="Proxima Nova"/>
              <a:sym typeface="Proxima Nova"/>
            </a:endParaRPr>
          </a:p>
          <a:p>
            <a:pPr marL="457200" marR="0" lvl="0" indent="0" algn="l" rtl="0">
              <a:spcBef>
                <a:spcPts val="0"/>
              </a:spcBef>
              <a:spcAft>
                <a:spcPts val="0"/>
              </a:spcAft>
              <a:buNone/>
            </a:pPr>
            <a:endParaRPr sz="1900">
              <a:solidFill>
                <a:srgbClr val="0C234B"/>
              </a:solidFill>
              <a:latin typeface="Proxima Nova"/>
              <a:ea typeface="Proxima Nova"/>
              <a:cs typeface="Proxima Nova"/>
              <a:sym typeface="Proxima Nova"/>
            </a:endParaRPr>
          </a:p>
          <a:p>
            <a:pPr marL="457200" marR="0" lvl="0" indent="-349250" algn="l" rtl="0">
              <a:spcBef>
                <a:spcPts val="0"/>
              </a:spcBef>
              <a:spcAft>
                <a:spcPts val="0"/>
              </a:spcAft>
              <a:buClr>
                <a:srgbClr val="0C234B"/>
              </a:buClr>
              <a:buSzPts val="1900"/>
              <a:buFont typeface="Proxima Nova"/>
              <a:buChar char="❖"/>
            </a:pPr>
            <a:r>
              <a:rPr lang="en" sz="1900" b="1">
                <a:solidFill>
                  <a:srgbClr val="0C234B"/>
                </a:solidFill>
                <a:latin typeface="Proxima Nova"/>
                <a:ea typeface="Proxima Nova"/>
                <a:cs typeface="Proxima Nova"/>
                <a:sym typeface="Proxima Nova"/>
              </a:rPr>
              <a:t>Summer 2020: </a:t>
            </a:r>
            <a:r>
              <a:rPr lang="en" sz="1900">
                <a:solidFill>
                  <a:srgbClr val="0C234B"/>
                </a:solidFill>
                <a:latin typeface="Proxima Nova"/>
                <a:ea typeface="Proxima Nova"/>
                <a:cs typeface="Proxima Nova"/>
                <a:sym typeface="Proxima Nova"/>
              </a:rPr>
              <a:t>Small working groups worked on curriculum, assessment, and instructional support details in the new proposal </a:t>
            </a:r>
            <a:r>
              <a:rPr lang="en" sz="1900">
                <a:solidFill>
                  <a:srgbClr val="C00000"/>
                </a:solidFill>
                <a:latin typeface="Proxima Nova"/>
                <a:ea typeface="Proxima Nova"/>
                <a:cs typeface="Proxima Nova"/>
                <a:sym typeface="Proxima Nova"/>
              </a:rPr>
              <a:t>(presenting to Faculty Senate in September 2020)</a:t>
            </a:r>
            <a:endParaRPr sz="1900">
              <a:solidFill>
                <a:srgbClr val="C00000"/>
              </a:solidFill>
              <a:latin typeface="Proxima Nova"/>
              <a:ea typeface="Proxima Nova"/>
              <a:cs typeface="Proxima Nova"/>
              <a:sym typeface="Proxima Nova"/>
            </a:endParaRPr>
          </a:p>
          <a:p>
            <a:pPr marL="457200" marR="0" lvl="0" indent="0" algn="l" rtl="0">
              <a:spcBef>
                <a:spcPts val="0"/>
              </a:spcBef>
              <a:spcAft>
                <a:spcPts val="0"/>
              </a:spcAft>
              <a:buNone/>
            </a:pPr>
            <a:endParaRPr sz="1900">
              <a:solidFill>
                <a:srgbClr val="0C234B"/>
              </a:solidFill>
              <a:latin typeface="Proxima Nova"/>
              <a:ea typeface="Proxima Nova"/>
              <a:cs typeface="Proxima Nova"/>
              <a:sym typeface="Proxima Nova"/>
            </a:endParaRPr>
          </a:p>
          <a:p>
            <a:pPr marL="457200" marR="0" lvl="0" indent="-349250" algn="l" rtl="0">
              <a:spcBef>
                <a:spcPts val="0"/>
              </a:spcBef>
              <a:spcAft>
                <a:spcPts val="0"/>
              </a:spcAft>
              <a:buClr>
                <a:srgbClr val="0C234B"/>
              </a:buClr>
              <a:buSzPts val="1900"/>
              <a:buFont typeface="Proxima Nova"/>
              <a:buChar char="❖"/>
            </a:pPr>
            <a:r>
              <a:rPr lang="en" sz="1900" b="1">
                <a:solidFill>
                  <a:srgbClr val="C00000"/>
                </a:solidFill>
                <a:latin typeface="Proxima Nova"/>
                <a:ea typeface="Proxima Nova"/>
                <a:cs typeface="Proxima Nova"/>
                <a:sym typeface="Proxima Nova"/>
              </a:rPr>
              <a:t>Aug 2020-July 2021:</a:t>
            </a:r>
            <a:r>
              <a:rPr lang="en" sz="1900">
                <a:solidFill>
                  <a:srgbClr val="0C234B"/>
                </a:solidFill>
                <a:latin typeface="Proxima Nova"/>
                <a:ea typeface="Proxima Nova"/>
                <a:cs typeface="Proxima Nova"/>
                <a:sym typeface="Proxima Nova"/>
              </a:rPr>
              <a:t> Implementing instructional support and course approval process, revising infrastructure to support new curriculum</a:t>
            </a:r>
            <a:endParaRPr sz="1900">
              <a:solidFill>
                <a:srgbClr val="0C234B"/>
              </a:solidFill>
              <a:latin typeface="Proxima Nova"/>
              <a:ea typeface="Proxima Nova"/>
              <a:cs typeface="Proxima Nova"/>
              <a:sym typeface="Proxima Nova"/>
            </a:endParaRPr>
          </a:p>
          <a:p>
            <a:pPr marL="457200" marR="0" lvl="0" indent="0" algn="l" rtl="0">
              <a:spcBef>
                <a:spcPts val="0"/>
              </a:spcBef>
              <a:spcAft>
                <a:spcPts val="0"/>
              </a:spcAft>
              <a:buNone/>
            </a:pPr>
            <a:endParaRPr sz="1900">
              <a:solidFill>
                <a:srgbClr val="0C234B"/>
              </a:solidFill>
              <a:latin typeface="Proxima Nova"/>
              <a:ea typeface="Proxima Nova"/>
              <a:cs typeface="Proxima Nova"/>
              <a:sym typeface="Proxima Nova"/>
            </a:endParaRPr>
          </a:p>
          <a:p>
            <a:pPr marL="457200" marR="0" lvl="0" indent="-349250" algn="l" rtl="0">
              <a:spcBef>
                <a:spcPts val="0"/>
              </a:spcBef>
              <a:spcAft>
                <a:spcPts val="0"/>
              </a:spcAft>
              <a:buClr>
                <a:srgbClr val="0C234B"/>
              </a:buClr>
              <a:buSzPts val="1900"/>
              <a:buFont typeface="Proxima Nova"/>
              <a:buChar char="❖"/>
            </a:pPr>
            <a:r>
              <a:rPr lang="en" sz="1900" b="1">
                <a:solidFill>
                  <a:srgbClr val="C00000"/>
                </a:solidFill>
                <a:latin typeface="Proxima Nova"/>
                <a:ea typeface="Proxima Nova"/>
                <a:cs typeface="Proxima Nova"/>
                <a:sym typeface="Proxima Nova"/>
              </a:rPr>
              <a:t>Fall 2021:</a:t>
            </a:r>
            <a:r>
              <a:rPr lang="en" sz="1900">
                <a:solidFill>
                  <a:srgbClr val="0C234B"/>
                </a:solidFill>
                <a:latin typeface="Proxima Nova"/>
                <a:ea typeface="Proxima Nova"/>
                <a:cs typeface="Proxima Nova"/>
                <a:sym typeface="Proxima Nova"/>
              </a:rPr>
              <a:t> Launch of new General Education curriculum</a:t>
            </a:r>
            <a:endParaRPr sz="1900">
              <a:solidFill>
                <a:srgbClr val="0C234B"/>
              </a:solidFill>
              <a:latin typeface="Proxima Nova"/>
              <a:ea typeface="Proxima Nova"/>
              <a:cs typeface="Proxima Nova"/>
              <a:sym typeface="Proxima Nova"/>
            </a:endParaRPr>
          </a:p>
        </p:txBody>
      </p:sp>
      <p:cxnSp>
        <p:nvCxnSpPr>
          <p:cNvPr id="958" name="Google Shape;958;p103"/>
          <p:cNvCxnSpPr/>
          <p:nvPr/>
        </p:nvCxnSpPr>
        <p:spPr>
          <a:xfrm>
            <a:off x="1300425" y="929850"/>
            <a:ext cx="8243100" cy="0"/>
          </a:xfrm>
          <a:prstGeom prst="straightConnector1">
            <a:avLst/>
          </a:prstGeom>
          <a:noFill/>
          <a:ln w="28575" cap="flat" cmpd="sng">
            <a:solidFill>
              <a:srgbClr val="378DBD"/>
            </a:solidFill>
            <a:prstDash val="solid"/>
            <a:round/>
            <a:headEnd type="none" w="med" len="med"/>
            <a:tailEnd type="non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50"/>
          <p:cNvSpPr/>
          <p:nvPr/>
        </p:nvSpPr>
        <p:spPr>
          <a:xfrm>
            <a:off x="3105325" y="1052850"/>
            <a:ext cx="5739000" cy="3558900"/>
          </a:xfrm>
          <a:prstGeom prst="rect">
            <a:avLst/>
          </a:prstGeom>
          <a:solidFill>
            <a:srgbClr val="C9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0" name="Google Shape;340;p50"/>
          <p:cNvPicPr preferRelativeResize="0"/>
          <p:nvPr/>
        </p:nvPicPr>
        <p:blipFill>
          <a:blip r:embed="rId3">
            <a:alphaModFix/>
          </a:blip>
          <a:stretch>
            <a:fillRect/>
          </a:stretch>
        </p:blipFill>
        <p:spPr>
          <a:xfrm>
            <a:off x="0" y="0"/>
            <a:ext cx="1092724" cy="1414100"/>
          </a:xfrm>
          <a:prstGeom prst="rect">
            <a:avLst/>
          </a:prstGeom>
          <a:noFill/>
          <a:ln>
            <a:noFill/>
          </a:ln>
        </p:spPr>
      </p:pic>
      <p:sp>
        <p:nvSpPr>
          <p:cNvPr id="341" name="Google Shape;341;p50"/>
          <p:cNvSpPr txBox="1">
            <a:spLocks noGrp="1"/>
          </p:cNvSpPr>
          <p:nvPr>
            <p:ph type="ctrTitle"/>
          </p:nvPr>
        </p:nvSpPr>
        <p:spPr>
          <a:xfrm>
            <a:off x="1196475" y="585252"/>
            <a:ext cx="7772400" cy="700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3000" b="1">
                <a:solidFill>
                  <a:srgbClr val="0C234B"/>
                </a:solidFill>
                <a:latin typeface="Proxima Nova"/>
                <a:ea typeface="Proxima Nova"/>
                <a:cs typeface="Proxima Nova"/>
                <a:sym typeface="Proxima Nova"/>
              </a:rPr>
              <a:t>Curriculum</a:t>
            </a:r>
            <a:endParaRPr sz="3000" b="1">
              <a:solidFill>
                <a:srgbClr val="0C234B"/>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sz="3000">
              <a:solidFill>
                <a:srgbClr val="0C234B"/>
              </a:solidFill>
              <a:latin typeface="Proxima Nova"/>
              <a:ea typeface="Proxima Nova"/>
              <a:cs typeface="Proxima Nova"/>
              <a:sym typeface="Proxima Nova"/>
            </a:endParaRPr>
          </a:p>
        </p:txBody>
      </p:sp>
      <p:cxnSp>
        <p:nvCxnSpPr>
          <p:cNvPr id="342" name="Google Shape;342;p50"/>
          <p:cNvCxnSpPr/>
          <p:nvPr/>
        </p:nvCxnSpPr>
        <p:spPr>
          <a:xfrm>
            <a:off x="1300425" y="929850"/>
            <a:ext cx="8243100" cy="0"/>
          </a:xfrm>
          <a:prstGeom prst="straightConnector1">
            <a:avLst/>
          </a:prstGeom>
          <a:noFill/>
          <a:ln w="28575" cap="flat" cmpd="sng">
            <a:solidFill>
              <a:srgbClr val="378DBD"/>
            </a:solidFill>
            <a:prstDash val="solid"/>
            <a:round/>
            <a:headEnd type="none" w="med" len="med"/>
            <a:tailEnd type="none" w="med" len="med"/>
          </a:ln>
        </p:spPr>
      </p:cxnSp>
      <p:sp>
        <p:nvSpPr>
          <p:cNvPr id="343" name="Google Shape;343;p50"/>
          <p:cNvSpPr txBox="1"/>
          <p:nvPr/>
        </p:nvSpPr>
        <p:spPr>
          <a:xfrm>
            <a:off x="799375" y="2891332"/>
            <a:ext cx="1544100" cy="3999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500">
                <a:solidFill>
                  <a:srgbClr val="0C234B"/>
                </a:solidFill>
                <a:latin typeface="Proxima Nova Semibold"/>
                <a:ea typeface="Proxima Nova Semibold"/>
                <a:cs typeface="Proxima Nova Semibold"/>
                <a:sym typeface="Proxima Nova Semibold"/>
              </a:rPr>
              <a:t>Foundations*</a:t>
            </a:r>
            <a:endParaRPr sz="1500" u="none" strike="noStrike" cap="none">
              <a:solidFill>
                <a:srgbClr val="0C234B"/>
              </a:solidFill>
              <a:latin typeface="Proxima Nova Semibold"/>
              <a:ea typeface="Proxima Nova Semibold"/>
              <a:cs typeface="Proxima Nova Semibold"/>
              <a:sym typeface="Proxima Nova Semibold"/>
            </a:endParaRPr>
          </a:p>
        </p:txBody>
      </p:sp>
      <p:pic>
        <p:nvPicPr>
          <p:cNvPr id="344" name="Google Shape;344;p50"/>
          <p:cNvPicPr preferRelativeResize="0"/>
          <p:nvPr/>
        </p:nvPicPr>
        <p:blipFill>
          <a:blip r:embed="rId4">
            <a:alphaModFix/>
          </a:blip>
          <a:stretch>
            <a:fillRect/>
          </a:stretch>
        </p:blipFill>
        <p:spPr>
          <a:xfrm>
            <a:off x="881230" y="2016406"/>
            <a:ext cx="1394647" cy="874153"/>
          </a:xfrm>
          <a:prstGeom prst="rect">
            <a:avLst/>
          </a:prstGeom>
          <a:noFill/>
          <a:ln>
            <a:noFill/>
          </a:ln>
        </p:spPr>
      </p:pic>
      <p:sp>
        <p:nvSpPr>
          <p:cNvPr id="345" name="Google Shape;345;p50"/>
          <p:cNvSpPr txBox="1"/>
          <p:nvPr/>
        </p:nvSpPr>
        <p:spPr>
          <a:xfrm>
            <a:off x="769721" y="3151765"/>
            <a:ext cx="1544100" cy="5685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300">
                <a:solidFill>
                  <a:srgbClr val="0C234B"/>
                </a:solidFill>
                <a:latin typeface="Proxima Nova"/>
                <a:ea typeface="Proxima Nova"/>
                <a:cs typeface="Proxima Nova"/>
                <a:sym typeface="Proxima Nova"/>
              </a:rPr>
              <a:t>9 units</a:t>
            </a:r>
            <a:endParaRPr sz="1300">
              <a:solidFill>
                <a:srgbClr val="0C234B"/>
              </a:solidFill>
              <a:latin typeface="Proxima Nova"/>
              <a:ea typeface="Proxima Nova"/>
              <a:cs typeface="Proxima Nova"/>
              <a:sym typeface="Proxima Nova"/>
            </a:endParaRPr>
          </a:p>
          <a:p>
            <a:pPr marL="0" marR="0" lvl="0" indent="0" algn="ctr" rtl="0">
              <a:spcBef>
                <a:spcPts val="0"/>
              </a:spcBef>
              <a:spcAft>
                <a:spcPts val="0"/>
              </a:spcAft>
              <a:buNone/>
            </a:pPr>
            <a:r>
              <a:rPr lang="en" sz="1300">
                <a:solidFill>
                  <a:srgbClr val="0C234B"/>
                </a:solidFill>
                <a:latin typeface="Proxima Nova"/>
                <a:ea typeface="Proxima Nova"/>
                <a:cs typeface="Proxima Nova"/>
                <a:sym typeface="Proxima Nova"/>
              </a:rPr>
              <a:t>(variable)</a:t>
            </a:r>
            <a:endParaRPr sz="1300">
              <a:solidFill>
                <a:srgbClr val="0C234B"/>
              </a:solidFill>
              <a:latin typeface="Proxima Nova"/>
              <a:ea typeface="Proxima Nova"/>
              <a:cs typeface="Proxima Nova"/>
              <a:sym typeface="Proxima Nova"/>
            </a:endParaRPr>
          </a:p>
        </p:txBody>
      </p:sp>
      <p:sp>
        <p:nvSpPr>
          <p:cNvPr id="346" name="Google Shape;346;p50"/>
          <p:cNvSpPr txBox="1"/>
          <p:nvPr/>
        </p:nvSpPr>
        <p:spPr>
          <a:xfrm>
            <a:off x="5134550" y="2101475"/>
            <a:ext cx="1668600" cy="3999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500">
                <a:solidFill>
                  <a:srgbClr val="0C234B"/>
                </a:solidFill>
                <a:latin typeface="Proxima Nova Semibold"/>
                <a:ea typeface="Proxima Nova Semibold"/>
                <a:cs typeface="Proxima Nova Semibold"/>
                <a:sym typeface="Proxima Nova Semibold"/>
              </a:rPr>
              <a:t>Exploring</a:t>
            </a:r>
            <a:endParaRPr sz="1500">
              <a:solidFill>
                <a:srgbClr val="0C234B"/>
              </a:solidFill>
              <a:latin typeface="Proxima Nova Semibold"/>
              <a:ea typeface="Proxima Nova Semibold"/>
              <a:cs typeface="Proxima Nova Semibold"/>
              <a:sym typeface="Proxima Nova Semibold"/>
            </a:endParaRPr>
          </a:p>
          <a:p>
            <a:pPr marL="0" marR="0" lvl="0" indent="0" algn="ctr" rtl="0">
              <a:spcBef>
                <a:spcPts val="0"/>
              </a:spcBef>
              <a:spcAft>
                <a:spcPts val="0"/>
              </a:spcAft>
              <a:buNone/>
            </a:pPr>
            <a:r>
              <a:rPr lang="en" sz="1500">
                <a:solidFill>
                  <a:srgbClr val="0C234B"/>
                </a:solidFill>
                <a:latin typeface="Proxima Nova Semibold"/>
                <a:ea typeface="Proxima Nova Semibold"/>
                <a:cs typeface="Proxima Nova Semibold"/>
                <a:sym typeface="Proxima Nova Semibold"/>
              </a:rPr>
              <a:t>Perspectives</a:t>
            </a:r>
            <a:endParaRPr sz="1500" u="none" strike="noStrike" cap="none">
              <a:solidFill>
                <a:srgbClr val="0C234B"/>
              </a:solidFill>
              <a:latin typeface="Proxima Nova Semibold"/>
              <a:ea typeface="Proxima Nova Semibold"/>
              <a:cs typeface="Proxima Nova Semibold"/>
              <a:sym typeface="Proxima Nova Semibold"/>
            </a:endParaRPr>
          </a:p>
        </p:txBody>
      </p:sp>
      <p:sp>
        <p:nvSpPr>
          <p:cNvPr id="347" name="Google Shape;347;p50"/>
          <p:cNvSpPr txBox="1"/>
          <p:nvPr/>
        </p:nvSpPr>
        <p:spPr>
          <a:xfrm>
            <a:off x="5510600" y="2574406"/>
            <a:ext cx="916500" cy="5685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300">
                <a:solidFill>
                  <a:srgbClr val="0C234B"/>
                </a:solidFill>
                <a:latin typeface="Proxima Nova"/>
                <a:ea typeface="Proxima Nova"/>
                <a:cs typeface="Proxima Nova"/>
                <a:sym typeface="Proxima Nova"/>
              </a:rPr>
              <a:t>12 units</a:t>
            </a:r>
            <a:endParaRPr sz="1300">
              <a:solidFill>
                <a:srgbClr val="0C234B"/>
              </a:solidFill>
              <a:latin typeface="Proxima Nova"/>
              <a:ea typeface="Proxima Nova"/>
              <a:cs typeface="Proxima Nova"/>
              <a:sym typeface="Proxima Nova"/>
            </a:endParaRPr>
          </a:p>
        </p:txBody>
      </p:sp>
      <p:pic>
        <p:nvPicPr>
          <p:cNvPr id="348" name="Google Shape;348;p50"/>
          <p:cNvPicPr preferRelativeResize="0"/>
          <p:nvPr/>
        </p:nvPicPr>
        <p:blipFill>
          <a:blip r:embed="rId5">
            <a:alphaModFix/>
          </a:blip>
          <a:stretch>
            <a:fillRect/>
          </a:stretch>
        </p:blipFill>
        <p:spPr>
          <a:xfrm>
            <a:off x="5470617" y="1133650"/>
            <a:ext cx="996466" cy="998584"/>
          </a:xfrm>
          <a:prstGeom prst="rect">
            <a:avLst/>
          </a:prstGeom>
          <a:noFill/>
          <a:ln>
            <a:noFill/>
          </a:ln>
        </p:spPr>
      </p:pic>
      <p:sp>
        <p:nvSpPr>
          <p:cNvPr id="349" name="Google Shape;349;p50"/>
          <p:cNvSpPr txBox="1"/>
          <p:nvPr/>
        </p:nvSpPr>
        <p:spPr>
          <a:xfrm>
            <a:off x="2718551" y="2891332"/>
            <a:ext cx="2582400" cy="3999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500">
                <a:solidFill>
                  <a:srgbClr val="0C234B"/>
                </a:solidFill>
                <a:latin typeface="Proxima Nova Semibold"/>
                <a:ea typeface="Proxima Nova Semibold"/>
                <a:cs typeface="Proxima Nova Semibold"/>
                <a:sym typeface="Proxima Nova Semibold"/>
              </a:rPr>
              <a:t>Introduction</a:t>
            </a:r>
            <a:endParaRPr sz="1500">
              <a:solidFill>
                <a:srgbClr val="0C234B"/>
              </a:solidFill>
              <a:latin typeface="Proxima Nova Semibold"/>
              <a:ea typeface="Proxima Nova Semibold"/>
              <a:cs typeface="Proxima Nova Semibold"/>
              <a:sym typeface="Proxima Nova Semibold"/>
            </a:endParaRPr>
          </a:p>
          <a:p>
            <a:pPr marL="0" marR="0" lvl="0" indent="0" algn="ctr" rtl="0">
              <a:spcBef>
                <a:spcPts val="0"/>
              </a:spcBef>
              <a:spcAft>
                <a:spcPts val="0"/>
              </a:spcAft>
              <a:buNone/>
            </a:pPr>
            <a:r>
              <a:rPr lang="en" sz="1500">
                <a:solidFill>
                  <a:srgbClr val="0C234B"/>
                </a:solidFill>
                <a:latin typeface="Proxima Nova Semibold"/>
                <a:ea typeface="Proxima Nova Semibold"/>
                <a:cs typeface="Proxima Nova Semibold"/>
                <a:sym typeface="Proxima Nova Semibold"/>
              </a:rPr>
              <a:t>(First-Year Course)</a:t>
            </a:r>
            <a:endParaRPr sz="1500">
              <a:solidFill>
                <a:srgbClr val="0C234B"/>
              </a:solidFill>
              <a:latin typeface="Proxima Nova Semibold"/>
              <a:ea typeface="Proxima Nova Semibold"/>
              <a:cs typeface="Proxima Nova Semibold"/>
              <a:sym typeface="Proxima Nova Semibold"/>
            </a:endParaRPr>
          </a:p>
          <a:p>
            <a:pPr marL="0" marR="0" lvl="0" indent="0" algn="ctr" rtl="0">
              <a:spcBef>
                <a:spcPts val="0"/>
              </a:spcBef>
              <a:spcAft>
                <a:spcPts val="0"/>
              </a:spcAft>
              <a:buNone/>
            </a:pPr>
            <a:endParaRPr sz="1500">
              <a:solidFill>
                <a:srgbClr val="0C234B"/>
              </a:solidFill>
              <a:latin typeface="Proxima Nova Semibold"/>
              <a:ea typeface="Proxima Nova Semibold"/>
              <a:cs typeface="Proxima Nova Semibold"/>
              <a:sym typeface="Proxima Nova Semibold"/>
            </a:endParaRPr>
          </a:p>
        </p:txBody>
      </p:sp>
      <p:pic>
        <p:nvPicPr>
          <p:cNvPr id="350" name="Google Shape;350;p50"/>
          <p:cNvPicPr preferRelativeResize="0"/>
          <p:nvPr/>
        </p:nvPicPr>
        <p:blipFill>
          <a:blip r:embed="rId6">
            <a:alphaModFix/>
          </a:blip>
          <a:stretch>
            <a:fillRect/>
          </a:stretch>
        </p:blipFill>
        <p:spPr>
          <a:xfrm>
            <a:off x="3509610" y="1820184"/>
            <a:ext cx="833572" cy="995847"/>
          </a:xfrm>
          <a:prstGeom prst="rect">
            <a:avLst/>
          </a:prstGeom>
          <a:noFill/>
          <a:ln>
            <a:noFill/>
          </a:ln>
        </p:spPr>
      </p:pic>
      <p:sp>
        <p:nvSpPr>
          <p:cNvPr id="351" name="Google Shape;351;p50"/>
          <p:cNvSpPr txBox="1"/>
          <p:nvPr/>
        </p:nvSpPr>
        <p:spPr>
          <a:xfrm>
            <a:off x="2908600" y="3380365"/>
            <a:ext cx="2250900" cy="5685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300">
                <a:solidFill>
                  <a:srgbClr val="0C234B"/>
                </a:solidFill>
                <a:latin typeface="Proxima Nova"/>
                <a:ea typeface="Proxima Nova"/>
                <a:cs typeface="Proxima Nova"/>
                <a:sym typeface="Proxima Nova"/>
              </a:rPr>
              <a:t>1 unit</a:t>
            </a:r>
            <a:endParaRPr sz="1300" u="none" strike="noStrike" cap="none">
              <a:solidFill>
                <a:srgbClr val="0C234B"/>
              </a:solidFill>
              <a:latin typeface="Proxima Nova"/>
              <a:ea typeface="Proxima Nova"/>
              <a:cs typeface="Proxima Nova"/>
              <a:sym typeface="Proxima Nova"/>
            </a:endParaRPr>
          </a:p>
        </p:txBody>
      </p:sp>
      <p:sp>
        <p:nvSpPr>
          <p:cNvPr id="352" name="Google Shape;352;p50"/>
          <p:cNvSpPr txBox="1"/>
          <p:nvPr/>
        </p:nvSpPr>
        <p:spPr>
          <a:xfrm>
            <a:off x="5163725" y="3807725"/>
            <a:ext cx="1668600" cy="3999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500">
                <a:solidFill>
                  <a:srgbClr val="0C234B"/>
                </a:solidFill>
                <a:latin typeface="Proxima Nova Semibold"/>
                <a:ea typeface="Proxima Nova Semibold"/>
                <a:cs typeface="Proxima Nova Semibold"/>
                <a:sym typeface="Proxima Nova Semibold"/>
              </a:rPr>
              <a:t>Building</a:t>
            </a:r>
            <a:endParaRPr sz="1500">
              <a:solidFill>
                <a:srgbClr val="0C234B"/>
              </a:solidFill>
              <a:latin typeface="Proxima Nova Semibold"/>
              <a:ea typeface="Proxima Nova Semibold"/>
              <a:cs typeface="Proxima Nova Semibold"/>
              <a:sym typeface="Proxima Nova Semibold"/>
            </a:endParaRPr>
          </a:p>
          <a:p>
            <a:pPr marL="0" marR="0" lvl="0" indent="0" algn="ctr" rtl="0">
              <a:spcBef>
                <a:spcPts val="0"/>
              </a:spcBef>
              <a:spcAft>
                <a:spcPts val="0"/>
              </a:spcAft>
              <a:buNone/>
            </a:pPr>
            <a:r>
              <a:rPr lang="en" sz="1500">
                <a:solidFill>
                  <a:srgbClr val="0C234B"/>
                </a:solidFill>
                <a:latin typeface="Proxima Nova Semibold"/>
                <a:ea typeface="Proxima Nova Semibold"/>
                <a:cs typeface="Proxima Nova Semibold"/>
                <a:sym typeface="Proxima Nova Semibold"/>
              </a:rPr>
              <a:t>Connections</a:t>
            </a:r>
            <a:endParaRPr sz="1500" u="none" strike="noStrike" cap="none">
              <a:solidFill>
                <a:srgbClr val="0C234B"/>
              </a:solidFill>
              <a:latin typeface="Proxima Nova Semibold"/>
              <a:ea typeface="Proxima Nova Semibold"/>
              <a:cs typeface="Proxima Nova Semibold"/>
              <a:sym typeface="Proxima Nova Semibold"/>
            </a:endParaRPr>
          </a:p>
        </p:txBody>
      </p:sp>
      <p:pic>
        <p:nvPicPr>
          <p:cNvPr id="353" name="Google Shape;353;p50"/>
          <p:cNvPicPr preferRelativeResize="0"/>
          <p:nvPr/>
        </p:nvPicPr>
        <p:blipFill>
          <a:blip r:embed="rId7">
            <a:alphaModFix/>
          </a:blip>
          <a:stretch>
            <a:fillRect/>
          </a:stretch>
        </p:blipFill>
        <p:spPr>
          <a:xfrm>
            <a:off x="5539775" y="2965568"/>
            <a:ext cx="833575" cy="795057"/>
          </a:xfrm>
          <a:prstGeom prst="rect">
            <a:avLst/>
          </a:prstGeom>
          <a:noFill/>
          <a:ln>
            <a:noFill/>
          </a:ln>
        </p:spPr>
      </p:pic>
      <p:sp>
        <p:nvSpPr>
          <p:cNvPr id="354" name="Google Shape;354;p50"/>
          <p:cNvSpPr txBox="1"/>
          <p:nvPr/>
        </p:nvSpPr>
        <p:spPr>
          <a:xfrm>
            <a:off x="5539775" y="4287361"/>
            <a:ext cx="916500" cy="5685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300">
                <a:solidFill>
                  <a:srgbClr val="0C234B"/>
                </a:solidFill>
                <a:latin typeface="Proxima Nova"/>
                <a:ea typeface="Proxima Nova"/>
                <a:cs typeface="Proxima Nova"/>
                <a:sym typeface="Proxima Nova"/>
              </a:rPr>
              <a:t>9 units</a:t>
            </a:r>
            <a:endParaRPr sz="1300">
              <a:solidFill>
                <a:srgbClr val="0C234B"/>
              </a:solidFill>
              <a:latin typeface="Proxima Nova"/>
              <a:ea typeface="Proxima Nova"/>
              <a:cs typeface="Proxima Nova"/>
              <a:sym typeface="Proxima Nova"/>
            </a:endParaRPr>
          </a:p>
          <a:p>
            <a:pPr marL="0" marR="0" lvl="0" indent="0" algn="ctr" rtl="0">
              <a:spcBef>
                <a:spcPts val="0"/>
              </a:spcBef>
              <a:spcAft>
                <a:spcPts val="0"/>
              </a:spcAft>
              <a:buNone/>
            </a:pPr>
            <a:endParaRPr sz="1300">
              <a:solidFill>
                <a:srgbClr val="0C234B"/>
              </a:solidFill>
              <a:latin typeface="Proxima Nova"/>
              <a:ea typeface="Proxima Nova"/>
              <a:cs typeface="Proxima Nova"/>
              <a:sym typeface="Proxima Nova"/>
            </a:endParaRPr>
          </a:p>
        </p:txBody>
      </p:sp>
      <p:sp>
        <p:nvSpPr>
          <p:cNvPr id="355" name="Google Shape;355;p50"/>
          <p:cNvSpPr txBox="1"/>
          <p:nvPr/>
        </p:nvSpPr>
        <p:spPr>
          <a:xfrm>
            <a:off x="7270736" y="2891332"/>
            <a:ext cx="1317000" cy="3999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500">
                <a:solidFill>
                  <a:srgbClr val="0C234B"/>
                </a:solidFill>
                <a:latin typeface="Proxima Nova Semibold"/>
                <a:ea typeface="Proxima Nova Semibold"/>
                <a:cs typeface="Proxima Nova Semibold"/>
                <a:sym typeface="Proxima Nova Semibold"/>
              </a:rPr>
              <a:t>Pinnacle</a:t>
            </a:r>
            <a:endParaRPr sz="1500">
              <a:solidFill>
                <a:srgbClr val="0C234B"/>
              </a:solidFill>
              <a:latin typeface="Proxima Nova Semibold"/>
              <a:ea typeface="Proxima Nova Semibold"/>
              <a:cs typeface="Proxima Nova Semibold"/>
              <a:sym typeface="Proxima Nova Semibold"/>
            </a:endParaRPr>
          </a:p>
          <a:p>
            <a:pPr marL="0" marR="0" lvl="0" indent="0" algn="ctr" rtl="0">
              <a:spcBef>
                <a:spcPts val="0"/>
              </a:spcBef>
              <a:spcAft>
                <a:spcPts val="0"/>
              </a:spcAft>
              <a:buNone/>
            </a:pPr>
            <a:r>
              <a:rPr lang="en" sz="1500">
                <a:solidFill>
                  <a:srgbClr val="0C234B"/>
                </a:solidFill>
                <a:latin typeface="Proxima Nova Semibold"/>
                <a:ea typeface="Proxima Nova Semibold"/>
                <a:cs typeface="Proxima Nova Semibold"/>
                <a:sym typeface="Proxima Nova Semibold"/>
              </a:rPr>
              <a:t>(ePortfolio)</a:t>
            </a:r>
            <a:endParaRPr sz="1500">
              <a:solidFill>
                <a:srgbClr val="0C234B"/>
              </a:solidFill>
              <a:latin typeface="Proxima Nova Semibold"/>
              <a:ea typeface="Proxima Nova Semibold"/>
              <a:cs typeface="Proxima Nova Semibold"/>
              <a:sym typeface="Proxima Nova Semibold"/>
            </a:endParaRPr>
          </a:p>
          <a:p>
            <a:pPr marL="0" marR="0" lvl="0" indent="0" algn="ctr" rtl="0">
              <a:spcBef>
                <a:spcPts val="0"/>
              </a:spcBef>
              <a:spcAft>
                <a:spcPts val="0"/>
              </a:spcAft>
              <a:buNone/>
            </a:pPr>
            <a:endParaRPr sz="1500">
              <a:solidFill>
                <a:srgbClr val="0C234B"/>
              </a:solidFill>
              <a:latin typeface="Proxima Nova Semibold"/>
              <a:ea typeface="Proxima Nova Semibold"/>
              <a:cs typeface="Proxima Nova Semibold"/>
              <a:sym typeface="Proxima Nova Semibold"/>
            </a:endParaRPr>
          </a:p>
        </p:txBody>
      </p:sp>
      <p:pic>
        <p:nvPicPr>
          <p:cNvPr id="356" name="Google Shape;356;p50"/>
          <p:cNvPicPr preferRelativeResize="0"/>
          <p:nvPr/>
        </p:nvPicPr>
        <p:blipFill>
          <a:blip r:embed="rId8">
            <a:alphaModFix/>
          </a:blip>
          <a:stretch>
            <a:fillRect/>
          </a:stretch>
        </p:blipFill>
        <p:spPr>
          <a:xfrm>
            <a:off x="7290422" y="2016406"/>
            <a:ext cx="1277628" cy="805439"/>
          </a:xfrm>
          <a:prstGeom prst="rect">
            <a:avLst/>
          </a:prstGeom>
          <a:noFill/>
          <a:ln>
            <a:noFill/>
          </a:ln>
        </p:spPr>
      </p:pic>
      <p:sp>
        <p:nvSpPr>
          <p:cNvPr id="357" name="Google Shape;357;p50"/>
          <p:cNvSpPr txBox="1"/>
          <p:nvPr/>
        </p:nvSpPr>
        <p:spPr>
          <a:xfrm>
            <a:off x="7470986" y="3380365"/>
            <a:ext cx="916500" cy="5685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300">
                <a:solidFill>
                  <a:srgbClr val="0C234B"/>
                </a:solidFill>
                <a:latin typeface="Proxima Nova"/>
                <a:ea typeface="Proxima Nova"/>
                <a:cs typeface="Proxima Nova"/>
                <a:sym typeface="Proxima Nova"/>
              </a:rPr>
              <a:t>1 unit</a:t>
            </a:r>
            <a:endParaRPr sz="1300" u="none" strike="noStrike" cap="none">
              <a:solidFill>
                <a:srgbClr val="0C234B"/>
              </a:solidFill>
              <a:latin typeface="Proxima Nova"/>
              <a:ea typeface="Proxima Nova"/>
              <a:cs typeface="Proxima Nova"/>
              <a:sym typeface="Proxima Nova"/>
            </a:endParaRPr>
          </a:p>
        </p:txBody>
      </p:sp>
      <p:sp>
        <p:nvSpPr>
          <p:cNvPr id="358" name="Google Shape;358;p50"/>
          <p:cNvSpPr txBox="1"/>
          <p:nvPr/>
        </p:nvSpPr>
        <p:spPr>
          <a:xfrm>
            <a:off x="732525" y="3807725"/>
            <a:ext cx="1618500" cy="3999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300">
                <a:solidFill>
                  <a:srgbClr val="0C234B"/>
                </a:solidFill>
                <a:latin typeface="Proxima Nova"/>
                <a:ea typeface="Proxima Nova"/>
                <a:cs typeface="Proxima Nova"/>
                <a:sym typeface="Proxima Nova"/>
              </a:rPr>
              <a:t>*Does not change in new Gen Ed</a:t>
            </a:r>
            <a:endParaRPr sz="1300">
              <a:solidFill>
                <a:srgbClr val="0C234B"/>
              </a:solidFill>
              <a:latin typeface="Proxima Nova"/>
              <a:ea typeface="Proxima Nova"/>
              <a:cs typeface="Proxima Nova"/>
              <a:sym typeface="Proxima Nova"/>
            </a:endParaRPr>
          </a:p>
        </p:txBody>
      </p:sp>
      <p:sp>
        <p:nvSpPr>
          <p:cNvPr id="359" name="Google Shape;359;p50"/>
          <p:cNvSpPr txBox="1"/>
          <p:nvPr/>
        </p:nvSpPr>
        <p:spPr>
          <a:xfrm>
            <a:off x="4054100" y="4599950"/>
            <a:ext cx="39396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300">
                <a:solidFill>
                  <a:schemeClr val="dk1"/>
                </a:solidFill>
                <a:latin typeface="Proxima Nova"/>
                <a:ea typeface="Proxima Nova"/>
                <a:cs typeface="Proxima Nova"/>
                <a:sym typeface="Proxima Nova"/>
              </a:rPr>
              <a:t>Writing &amp; Diversity </a:t>
            </a:r>
            <a:endParaRPr sz="1300">
              <a:solidFill>
                <a:schemeClr val="dk1"/>
              </a:solidFill>
              <a:latin typeface="Proxima Nova"/>
              <a:ea typeface="Proxima Nova"/>
              <a:cs typeface="Proxima Nova"/>
              <a:sym typeface="Proxima Nova"/>
            </a:endParaRPr>
          </a:p>
          <a:p>
            <a:pPr marL="0" marR="0" lvl="0" indent="0" algn="ctr" rtl="0">
              <a:spcBef>
                <a:spcPts val="0"/>
              </a:spcBef>
              <a:spcAft>
                <a:spcPts val="0"/>
              </a:spcAft>
              <a:buNone/>
            </a:pPr>
            <a:r>
              <a:rPr lang="en" sz="1300">
                <a:solidFill>
                  <a:schemeClr val="dk1"/>
                </a:solidFill>
                <a:latin typeface="Proxima Nova"/>
                <a:ea typeface="Proxima Nova"/>
                <a:cs typeface="Proxima Nova"/>
                <a:sym typeface="Proxima Nova"/>
              </a:rPr>
              <a:t>Attributes</a:t>
            </a:r>
            <a:endParaRPr sz="1300">
              <a:solidFill>
                <a:schemeClr val="dk1"/>
              </a:solidFill>
              <a:latin typeface="Proxima Nova"/>
              <a:ea typeface="Proxima Nova"/>
              <a:cs typeface="Proxima Nova"/>
              <a:sym typeface="Proxima Nova"/>
            </a:endParaRPr>
          </a:p>
        </p:txBody>
      </p:sp>
      <p:cxnSp>
        <p:nvCxnSpPr>
          <p:cNvPr id="360" name="Google Shape;360;p50"/>
          <p:cNvCxnSpPr/>
          <p:nvPr/>
        </p:nvCxnSpPr>
        <p:spPr>
          <a:xfrm>
            <a:off x="5005500" y="1013775"/>
            <a:ext cx="0" cy="3976800"/>
          </a:xfrm>
          <a:prstGeom prst="straightConnector1">
            <a:avLst/>
          </a:prstGeom>
          <a:noFill/>
          <a:ln w="38100" cap="flat" cmpd="sng">
            <a:solidFill>
              <a:srgbClr val="FFFFFF"/>
            </a:solidFill>
            <a:prstDash val="dash"/>
            <a:round/>
            <a:headEnd type="none" w="med" len="med"/>
            <a:tailEnd type="none" w="med" len="med"/>
          </a:ln>
        </p:spPr>
      </p:cxnSp>
      <p:cxnSp>
        <p:nvCxnSpPr>
          <p:cNvPr id="361" name="Google Shape;361;p50"/>
          <p:cNvCxnSpPr/>
          <p:nvPr/>
        </p:nvCxnSpPr>
        <p:spPr>
          <a:xfrm>
            <a:off x="6932200" y="1013775"/>
            <a:ext cx="0" cy="3976800"/>
          </a:xfrm>
          <a:prstGeom prst="straightConnector1">
            <a:avLst/>
          </a:prstGeom>
          <a:noFill/>
          <a:ln w="38100" cap="flat" cmpd="sng">
            <a:solidFill>
              <a:srgbClr val="FFFFFF"/>
            </a:solidFill>
            <a:prstDash val="dash"/>
            <a:round/>
            <a:headEnd type="none" w="med" len="med"/>
            <a:tailEnd type="non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pic>
        <p:nvPicPr>
          <p:cNvPr id="366" name="Google Shape;366;p51"/>
          <p:cNvPicPr preferRelativeResize="0"/>
          <p:nvPr/>
        </p:nvPicPr>
        <p:blipFill>
          <a:blip r:embed="rId3">
            <a:alphaModFix/>
          </a:blip>
          <a:stretch>
            <a:fillRect/>
          </a:stretch>
        </p:blipFill>
        <p:spPr>
          <a:xfrm>
            <a:off x="5181600" y="-415536"/>
            <a:ext cx="4572000" cy="5462161"/>
          </a:xfrm>
          <a:prstGeom prst="rect">
            <a:avLst/>
          </a:prstGeom>
          <a:noFill/>
          <a:ln>
            <a:noFill/>
          </a:ln>
        </p:spPr>
      </p:pic>
      <p:pic>
        <p:nvPicPr>
          <p:cNvPr id="367" name="Google Shape;367;p51"/>
          <p:cNvPicPr preferRelativeResize="0"/>
          <p:nvPr/>
        </p:nvPicPr>
        <p:blipFill>
          <a:blip r:embed="rId4">
            <a:alphaModFix/>
          </a:blip>
          <a:stretch>
            <a:fillRect/>
          </a:stretch>
        </p:blipFill>
        <p:spPr>
          <a:xfrm>
            <a:off x="76200" y="-76200"/>
            <a:ext cx="1092724" cy="1414100"/>
          </a:xfrm>
          <a:prstGeom prst="rect">
            <a:avLst/>
          </a:prstGeom>
          <a:noFill/>
          <a:ln>
            <a:noFill/>
          </a:ln>
        </p:spPr>
      </p:pic>
      <p:sp>
        <p:nvSpPr>
          <p:cNvPr id="368" name="Google Shape;368;p51"/>
          <p:cNvSpPr txBox="1">
            <a:spLocks noGrp="1"/>
          </p:cNvSpPr>
          <p:nvPr>
            <p:ph type="ctrTitle"/>
          </p:nvPr>
        </p:nvSpPr>
        <p:spPr>
          <a:xfrm>
            <a:off x="1196475" y="585252"/>
            <a:ext cx="7772400" cy="700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2500" b="1">
                <a:solidFill>
                  <a:srgbClr val="0C234B"/>
                </a:solidFill>
                <a:latin typeface="Proxima Nova"/>
                <a:ea typeface="Proxima Nova"/>
                <a:cs typeface="Proxima Nova"/>
                <a:sym typeface="Proxima Nova"/>
              </a:rPr>
              <a:t>Introduction to Wildcat Perspectives (tentative title)</a:t>
            </a:r>
            <a:endParaRPr sz="2500" b="1">
              <a:solidFill>
                <a:srgbClr val="0C234B"/>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sz="3000">
              <a:solidFill>
                <a:srgbClr val="0C234B"/>
              </a:solidFill>
              <a:latin typeface="Proxima Nova"/>
              <a:ea typeface="Proxima Nova"/>
              <a:cs typeface="Proxima Nova"/>
              <a:sym typeface="Proxima Nova"/>
            </a:endParaRPr>
          </a:p>
        </p:txBody>
      </p:sp>
      <p:sp>
        <p:nvSpPr>
          <p:cNvPr id="369" name="Google Shape;369;p51"/>
          <p:cNvSpPr txBox="1"/>
          <p:nvPr/>
        </p:nvSpPr>
        <p:spPr>
          <a:xfrm>
            <a:off x="1300425" y="1770563"/>
            <a:ext cx="7446600" cy="3110100"/>
          </a:xfrm>
          <a:prstGeom prst="rect">
            <a:avLst/>
          </a:prstGeom>
          <a:noFill/>
          <a:ln>
            <a:noFill/>
          </a:ln>
        </p:spPr>
        <p:txBody>
          <a:bodyPr spcFirstLastPara="1" wrap="square" lIns="68575" tIns="34275" rIns="68575" bIns="34275" anchor="t" anchorCtr="0">
            <a:noAutofit/>
          </a:bodyPr>
          <a:lstStyle/>
          <a:p>
            <a:pPr marL="342900" marR="0" lvl="0" indent="-292100" algn="l" rtl="0">
              <a:spcBef>
                <a:spcPts val="0"/>
              </a:spcBef>
              <a:spcAft>
                <a:spcPts val="0"/>
              </a:spcAft>
              <a:buClr>
                <a:srgbClr val="0C234B"/>
              </a:buClr>
              <a:buSzPts val="2000"/>
              <a:buFont typeface="Proxima Nova"/>
              <a:buChar char="❖"/>
            </a:pPr>
            <a:r>
              <a:rPr lang="en" sz="2000">
                <a:solidFill>
                  <a:srgbClr val="0C234B"/>
                </a:solidFill>
                <a:latin typeface="Proxima Nova"/>
                <a:ea typeface="Proxima Nova"/>
                <a:cs typeface="Proxima Nova"/>
                <a:sym typeface="Proxima Nova"/>
              </a:rPr>
              <a:t>Introducing students to General Education &amp; its conceptual foundations (interdisciplinary thinking, perspective-taking, reflection on learning)</a:t>
            </a:r>
            <a:endParaRPr sz="1800">
              <a:solidFill>
                <a:srgbClr val="0C234B"/>
              </a:solidFill>
              <a:latin typeface="Proxima Nova"/>
              <a:ea typeface="Proxima Nova"/>
              <a:cs typeface="Proxima Nova"/>
              <a:sym typeface="Proxima Nova"/>
            </a:endParaRPr>
          </a:p>
          <a:p>
            <a:pPr marL="342900" lvl="0" indent="-292100" algn="l" rtl="0">
              <a:spcBef>
                <a:spcPts val="0"/>
              </a:spcBef>
              <a:spcAft>
                <a:spcPts val="0"/>
              </a:spcAft>
              <a:buClr>
                <a:srgbClr val="0C234B"/>
              </a:buClr>
              <a:buSzPts val="2000"/>
              <a:buFont typeface="Proxima Nova"/>
              <a:buChar char="❖"/>
            </a:pPr>
            <a:r>
              <a:rPr lang="en" sz="2000">
                <a:solidFill>
                  <a:srgbClr val="0C234B"/>
                </a:solidFill>
                <a:latin typeface="Proxima Nova"/>
                <a:ea typeface="Proxima Nova"/>
                <a:cs typeface="Proxima Nova"/>
                <a:sym typeface="Proxima Nova"/>
              </a:rPr>
              <a:t>Start ePortfolios in Digication &amp; develop digital literacy practices</a:t>
            </a:r>
            <a:endParaRPr sz="2000">
              <a:solidFill>
                <a:srgbClr val="0C234B"/>
              </a:solidFill>
              <a:latin typeface="Proxima Nova"/>
              <a:ea typeface="Proxima Nova"/>
              <a:cs typeface="Proxima Nova"/>
              <a:sym typeface="Proxima Nova"/>
            </a:endParaRPr>
          </a:p>
          <a:p>
            <a:pPr marL="342900" lvl="0" indent="-292100" algn="l" rtl="0">
              <a:spcBef>
                <a:spcPts val="0"/>
              </a:spcBef>
              <a:spcAft>
                <a:spcPts val="0"/>
              </a:spcAft>
              <a:buClr>
                <a:srgbClr val="0C234B"/>
              </a:buClr>
              <a:buSzPts val="2000"/>
              <a:buFont typeface="Proxima Nova"/>
              <a:buChar char="❖"/>
            </a:pPr>
            <a:r>
              <a:rPr lang="en" sz="2000">
                <a:solidFill>
                  <a:srgbClr val="0C234B"/>
                </a:solidFill>
                <a:latin typeface="Proxima Nova"/>
                <a:ea typeface="Proxima Nova"/>
                <a:cs typeface="Proxima Nova"/>
                <a:sym typeface="Proxima Nova"/>
              </a:rPr>
              <a:t>Transitioning to UArizona, including: </a:t>
            </a:r>
            <a:endParaRPr sz="2000">
              <a:solidFill>
                <a:srgbClr val="0C234B"/>
              </a:solidFill>
              <a:latin typeface="Proxima Nova"/>
              <a:ea typeface="Proxima Nova"/>
              <a:cs typeface="Proxima Nova"/>
              <a:sym typeface="Proxima Nova"/>
            </a:endParaRPr>
          </a:p>
          <a:p>
            <a:pPr marL="1028700" lvl="2" indent="-292100" algn="l" rtl="0">
              <a:spcBef>
                <a:spcPts val="0"/>
              </a:spcBef>
              <a:spcAft>
                <a:spcPts val="0"/>
              </a:spcAft>
              <a:buClr>
                <a:srgbClr val="0C234B"/>
              </a:buClr>
              <a:buSzPts val="2000"/>
              <a:buFont typeface="Proxima Nova"/>
              <a:buChar char="■"/>
            </a:pPr>
            <a:r>
              <a:rPr lang="en" sz="2000">
                <a:solidFill>
                  <a:srgbClr val="0C234B"/>
                </a:solidFill>
                <a:latin typeface="Proxima Nova"/>
                <a:ea typeface="Proxima Nova"/>
                <a:cs typeface="Proxima Nova"/>
                <a:sym typeface="Proxima Nova"/>
              </a:rPr>
              <a:t>Supporting student well-being</a:t>
            </a:r>
            <a:endParaRPr sz="2000">
              <a:solidFill>
                <a:srgbClr val="0C234B"/>
              </a:solidFill>
              <a:latin typeface="Proxima Nova"/>
              <a:ea typeface="Proxima Nova"/>
              <a:cs typeface="Proxima Nova"/>
              <a:sym typeface="Proxima Nova"/>
            </a:endParaRPr>
          </a:p>
          <a:p>
            <a:pPr marL="1028700" lvl="2" indent="-292100" algn="l" rtl="0">
              <a:spcBef>
                <a:spcPts val="0"/>
              </a:spcBef>
              <a:spcAft>
                <a:spcPts val="0"/>
              </a:spcAft>
              <a:buClr>
                <a:srgbClr val="0C234B"/>
              </a:buClr>
              <a:buSzPts val="2000"/>
              <a:buFont typeface="Proxima Nova"/>
              <a:buChar char="■"/>
            </a:pPr>
            <a:r>
              <a:rPr lang="en" sz="2000">
                <a:solidFill>
                  <a:srgbClr val="0C234B"/>
                </a:solidFill>
                <a:latin typeface="Proxima Nova"/>
                <a:ea typeface="Proxima Nova"/>
                <a:cs typeface="Proxima Nova"/>
                <a:sym typeface="Proxima Nova"/>
              </a:rPr>
              <a:t>Encouraging academic success </a:t>
            </a:r>
            <a:endParaRPr sz="2000">
              <a:solidFill>
                <a:srgbClr val="0C234B"/>
              </a:solidFill>
              <a:latin typeface="Proxima Nova"/>
              <a:ea typeface="Proxima Nova"/>
              <a:cs typeface="Proxima Nova"/>
              <a:sym typeface="Proxima Nova"/>
            </a:endParaRPr>
          </a:p>
          <a:p>
            <a:pPr marL="685800" lvl="0" indent="0" algn="l" rtl="0">
              <a:spcBef>
                <a:spcPts val="0"/>
              </a:spcBef>
              <a:spcAft>
                <a:spcPts val="0"/>
              </a:spcAft>
              <a:buNone/>
            </a:pPr>
            <a:endParaRPr sz="2000">
              <a:solidFill>
                <a:srgbClr val="0C234B"/>
              </a:solidFill>
              <a:latin typeface="Proxima Nova"/>
              <a:ea typeface="Proxima Nova"/>
              <a:cs typeface="Proxima Nova"/>
              <a:sym typeface="Proxima Nova"/>
            </a:endParaRPr>
          </a:p>
          <a:p>
            <a:pPr marL="0" lvl="0" indent="0" algn="l" rtl="0">
              <a:spcBef>
                <a:spcPts val="0"/>
              </a:spcBef>
              <a:spcAft>
                <a:spcPts val="0"/>
              </a:spcAft>
              <a:buNone/>
            </a:pPr>
            <a:endParaRPr sz="2000">
              <a:solidFill>
                <a:srgbClr val="0C234B"/>
              </a:solidFill>
              <a:latin typeface="Proxima Nova"/>
              <a:ea typeface="Proxima Nova"/>
              <a:cs typeface="Proxima Nova"/>
              <a:sym typeface="Proxima Nova"/>
            </a:endParaRPr>
          </a:p>
        </p:txBody>
      </p:sp>
      <p:sp>
        <p:nvSpPr>
          <p:cNvPr id="370" name="Google Shape;370;p51"/>
          <p:cNvSpPr txBox="1"/>
          <p:nvPr/>
        </p:nvSpPr>
        <p:spPr>
          <a:xfrm>
            <a:off x="1220750" y="1019650"/>
            <a:ext cx="7772400" cy="623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000" i="1">
                <a:solidFill>
                  <a:srgbClr val="0C234B"/>
                </a:solidFill>
                <a:latin typeface="Proxima Nova"/>
                <a:ea typeface="Proxima Nova"/>
                <a:cs typeface="Proxima Nova"/>
                <a:sym typeface="Proxima Nova"/>
              </a:rPr>
              <a:t>A new 1-unit course required of incoming freshmen. The goals of the course are to facilitate:</a:t>
            </a:r>
            <a:endParaRPr sz="2000" i="1" u="none" strike="noStrike" cap="none">
              <a:solidFill>
                <a:srgbClr val="0C234B"/>
              </a:solidFill>
              <a:latin typeface="Proxima Nova"/>
              <a:ea typeface="Proxima Nova"/>
              <a:cs typeface="Proxima Nova"/>
              <a:sym typeface="Proxima Nova"/>
            </a:endParaRPr>
          </a:p>
        </p:txBody>
      </p:sp>
      <p:cxnSp>
        <p:nvCxnSpPr>
          <p:cNvPr id="371" name="Google Shape;371;p51"/>
          <p:cNvCxnSpPr/>
          <p:nvPr/>
        </p:nvCxnSpPr>
        <p:spPr>
          <a:xfrm>
            <a:off x="1300425" y="929850"/>
            <a:ext cx="8243100" cy="0"/>
          </a:xfrm>
          <a:prstGeom prst="straightConnector1">
            <a:avLst/>
          </a:prstGeom>
          <a:noFill/>
          <a:ln w="28575" cap="flat" cmpd="sng">
            <a:solidFill>
              <a:srgbClr val="378DBD"/>
            </a:solidFill>
            <a:prstDash val="solid"/>
            <a:round/>
            <a:headEnd type="none" w="med" len="med"/>
            <a:tailEnd type="non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pic>
        <p:nvPicPr>
          <p:cNvPr id="376" name="Google Shape;376;p52"/>
          <p:cNvPicPr preferRelativeResize="0"/>
          <p:nvPr/>
        </p:nvPicPr>
        <p:blipFill>
          <a:blip r:embed="rId3">
            <a:alphaModFix/>
          </a:blip>
          <a:stretch>
            <a:fillRect/>
          </a:stretch>
        </p:blipFill>
        <p:spPr>
          <a:xfrm>
            <a:off x="4388946" y="331624"/>
            <a:ext cx="6395005" cy="4008350"/>
          </a:xfrm>
          <a:prstGeom prst="rect">
            <a:avLst/>
          </a:prstGeom>
          <a:noFill/>
          <a:ln>
            <a:noFill/>
          </a:ln>
        </p:spPr>
      </p:pic>
      <p:pic>
        <p:nvPicPr>
          <p:cNvPr id="377" name="Google Shape;377;p52"/>
          <p:cNvPicPr preferRelativeResize="0"/>
          <p:nvPr/>
        </p:nvPicPr>
        <p:blipFill>
          <a:blip r:embed="rId4">
            <a:alphaModFix/>
          </a:blip>
          <a:stretch>
            <a:fillRect/>
          </a:stretch>
        </p:blipFill>
        <p:spPr>
          <a:xfrm>
            <a:off x="76200" y="-76200"/>
            <a:ext cx="1092724" cy="1414100"/>
          </a:xfrm>
          <a:prstGeom prst="rect">
            <a:avLst/>
          </a:prstGeom>
          <a:noFill/>
          <a:ln>
            <a:noFill/>
          </a:ln>
        </p:spPr>
      </p:pic>
      <p:sp>
        <p:nvSpPr>
          <p:cNvPr id="378" name="Google Shape;378;p52"/>
          <p:cNvSpPr txBox="1">
            <a:spLocks noGrp="1"/>
          </p:cNvSpPr>
          <p:nvPr>
            <p:ph type="ctrTitle"/>
          </p:nvPr>
        </p:nvSpPr>
        <p:spPr>
          <a:xfrm>
            <a:off x="1196475" y="585252"/>
            <a:ext cx="7772400" cy="700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3000" b="1">
                <a:solidFill>
                  <a:srgbClr val="0C234B"/>
                </a:solidFill>
                <a:latin typeface="Proxima Nova"/>
                <a:ea typeface="Proxima Nova"/>
                <a:cs typeface="Proxima Nova"/>
                <a:sym typeface="Proxima Nova"/>
              </a:rPr>
              <a:t>Foundations (no changes)</a:t>
            </a:r>
            <a:endParaRPr sz="3000" b="1">
              <a:solidFill>
                <a:srgbClr val="0C234B"/>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sz="3000">
              <a:solidFill>
                <a:srgbClr val="0C234B"/>
              </a:solidFill>
              <a:latin typeface="Proxima Nova"/>
              <a:ea typeface="Proxima Nova"/>
              <a:cs typeface="Proxima Nova"/>
              <a:sym typeface="Proxima Nova"/>
            </a:endParaRPr>
          </a:p>
        </p:txBody>
      </p:sp>
      <p:sp>
        <p:nvSpPr>
          <p:cNvPr id="379" name="Google Shape;379;p52"/>
          <p:cNvSpPr txBox="1"/>
          <p:nvPr/>
        </p:nvSpPr>
        <p:spPr>
          <a:xfrm>
            <a:off x="1382100" y="2097542"/>
            <a:ext cx="7446600" cy="1164000"/>
          </a:xfrm>
          <a:prstGeom prst="rect">
            <a:avLst/>
          </a:prstGeom>
          <a:noFill/>
          <a:ln>
            <a:noFill/>
          </a:ln>
        </p:spPr>
        <p:txBody>
          <a:bodyPr spcFirstLastPara="1" wrap="square" lIns="68575" tIns="34275" rIns="68575" bIns="34275" anchor="t" anchorCtr="0">
            <a:noAutofit/>
          </a:bodyPr>
          <a:lstStyle/>
          <a:p>
            <a:pPr marL="342900" marR="0" lvl="0" indent="-292100" algn="l" rtl="0">
              <a:spcBef>
                <a:spcPts val="0"/>
              </a:spcBef>
              <a:spcAft>
                <a:spcPts val="0"/>
              </a:spcAft>
              <a:buClr>
                <a:srgbClr val="0C234B"/>
              </a:buClr>
              <a:buSzPts val="2000"/>
              <a:buFont typeface="Proxima Nova"/>
              <a:buChar char="❖"/>
            </a:pPr>
            <a:r>
              <a:rPr lang="en" sz="2000">
                <a:solidFill>
                  <a:srgbClr val="0C234B"/>
                </a:solidFill>
                <a:latin typeface="Proxima Nova"/>
                <a:ea typeface="Proxima Nova"/>
                <a:cs typeface="Proxima Nova"/>
                <a:sym typeface="Proxima Nova"/>
              </a:rPr>
              <a:t>Quantitative thinker (3 units)</a:t>
            </a:r>
            <a:endParaRPr sz="2000">
              <a:solidFill>
                <a:srgbClr val="0C234B"/>
              </a:solidFill>
              <a:latin typeface="Proxima Nova"/>
              <a:ea typeface="Proxima Nova"/>
              <a:cs typeface="Proxima Nova"/>
              <a:sym typeface="Proxima Nova"/>
            </a:endParaRPr>
          </a:p>
          <a:p>
            <a:pPr marL="342900" marR="0" lvl="0" indent="-292100" algn="l" rtl="0">
              <a:spcBef>
                <a:spcPts val="0"/>
              </a:spcBef>
              <a:spcAft>
                <a:spcPts val="0"/>
              </a:spcAft>
              <a:buClr>
                <a:srgbClr val="0C234B"/>
              </a:buClr>
              <a:buSzPts val="2000"/>
              <a:buFont typeface="Proxima Nova"/>
              <a:buChar char="❖"/>
            </a:pPr>
            <a:r>
              <a:rPr lang="en" sz="2000">
                <a:solidFill>
                  <a:srgbClr val="0C234B"/>
                </a:solidFill>
                <a:latin typeface="Proxima Nova"/>
                <a:ea typeface="Proxima Nova"/>
                <a:cs typeface="Proxima Nova"/>
                <a:sym typeface="Proxima Nova"/>
              </a:rPr>
              <a:t>Writer (6 units*)</a:t>
            </a:r>
            <a:endParaRPr sz="1800">
              <a:solidFill>
                <a:srgbClr val="0C234B"/>
              </a:solidFill>
              <a:latin typeface="Proxima Nova"/>
              <a:ea typeface="Proxima Nova"/>
              <a:cs typeface="Proxima Nova"/>
              <a:sym typeface="Proxima Nova"/>
            </a:endParaRPr>
          </a:p>
          <a:p>
            <a:pPr marL="342900" lvl="0" indent="-292100" algn="l" rtl="0">
              <a:spcBef>
                <a:spcPts val="0"/>
              </a:spcBef>
              <a:spcAft>
                <a:spcPts val="0"/>
              </a:spcAft>
              <a:buClr>
                <a:srgbClr val="0C234B"/>
              </a:buClr>
              <a:buSzPts val="2000"/>
              <a:buFont typeface="Proxima Nova"/>
              <a:buChar char="❖"/>
            </a:pPr>
            <a:r>
              <a:rPr lang="en" sz="2000">
                <a:solidFill>
                  <a:srgbClr val="0C234B"/>
                </a:solidFill>
                <a:latin typeface="Proxima Nova"/>
                <a:ea typeface="Proxima Nova"/>
                <a:cs typeface="Proxima Nova"/>
                <a:sym typeface="Proxima Nova"/>
              </a:rPr>
              <a:t>Second-language learner (proficiency requirement*) </a:t>
            </a:r>
            <a:endParaRPr sz="2000">
              <a:solidFill>
                <a:srgbClr val="0C234B"/>
              </a:solidFill>
              <a:latin typeface="Proxima Nova"/>
              <a:ea typeface="Proxima Nova"/>
              <a:cs typeface="Proxima Nova"/>
              <a:sym typeface="Proxima Nova"/>
            </a:endParaRPr>
          </a:p>
          <a:p>
            <a:pPr marL="685800" lvl="0" indent="0" algn="l" rtl="0">
              <a:spcBef>
                <a:spcPts val="0"/>
              </a:spcBef>
              <a:spcAft>
                <a:spcPts val="0"/>
              </a:spcAft>
              <a:buNone/>
            </a:pPr>
            <a:endParaRPr sz="2000">
              <a:solidFill>
                <a:srgbClr val="0C234B"/>
              </a:solidFill>
              <a:latin typeface="Proxima Nova"/>
              <a:ea typeface="Proxima Nova"/>
              <a:cs typeface="Proxima Nova"/>
              <a:sym typeface="Proxima Nova"/>
            </a:endParaRPr>
          </a:p>
          <a:p>
            <a:pPr marL="0" lvl="0" indent="0" algn="l" rtl="0">
              <a:spcBef>
                <a:spcPts val="0"/>
              </a:spcBef>
              <a:spcAft>
                <a:spcPts val="0"/>
              </a:spcAft>
              <a:buNone/>
            </a:pPr>
            <a:endParaRPr sz="2000">
              <a:solidFill>
                <a:srgbClr val="0C234B"/>
              </a:solidFill>
              <a:latin typeface="Proxima Nova"/>
              <a:ea typeface="Proxima Nova"/>
              <a:cs typeface="Proxima Nova"/>
              <a:sym typeface="Proxima Nova"/>
            </a:endParaRPr>
          </a:p>
        </p:txBody>
      </p:sp>
      <p:sp>
        <p:nvSpPr>
          <p:cNvPr id="380" name="Google Shape;380;p52"/>
          <p:cNvSpPr txBox="1"/>
          <p:nvPr/>
        </p:nvSpPr>
        <p:spPr>
          <a:xfrm>
            <a:off x="1220750" y="1019650"/>
            <a:ext cx="7772400" cy="623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000" i="1">
                <a:solidFill>
                  <a:srgbClr val="0C234B"/>
                </a:solidFill>
                <a:latin typeface="Proxima Nova"/>
                <a:ea typeface="Proxima Nova"/>
                <a:cs typeface="Proxima Nova"/>
                <a:sym typeface="Proxima Nova"/>
              </a:rPr>
              <a:t>Typically 9 units, Foundations courses engage students in critical thinking and prepare them for future college work. Students must take or accomplish the equivalency of the following:</a:t>
            </a:r>
            <a:endParaRPr sz="2000" i="1" u="none" strike="noStrike" cap="none">
              <a:solidFill>
                <a:srgbClr val="0C234B"/>
              </a:solidFill>
              <a:latin typeface="Proxima Nova"/>
              <a:ea typeface="Proxima Nova"/>
              <a:cs typeface="Proxima Nova"/>
              <a:sym typeface="Proxima Nova"/>
            </a:endParaRPr>
          </a:p>
        </p:txBody>
      </p:sp>
      <p:cxnSp>
        <p:nvCxnSpPr>
          <p:cNvPr id="381" name="Google Shape;381;p52"/>
          <p:cNvCxnSpPr/>
          <p:nvPr/>
        </p:nvCxnSpPr>
        <p:spPr>
          <a:xfrm>
            <a:off x="1300425" y="929850"/>
            <a:ext cx="8243100" cy="0"/>
          </a:xfrm>
          <a:prstGeom prst="straightConnector1">
            <a:avLst/>
          </a:prstGeom>
          <a:noFill/>
          <a:ln w="28575" cap="flat" cmpd="sng">
            <a:solidFill>
              <a:srgbClr val="378DBD"/>
            </a:solidFill>
            <a:prstDash val="solid"/>
            <a:round/>
            <a:headEnd type="none" w="med" len="med"/>
            <a:tailEnd type="none" w="med" len="med"/>
          </a:ln>
        </p:spPr>
      </p:cxnSp>
      <p:sp>
        <p:nvSpPr>
          <p:cNvPr id="382" name="Google Shape;382;p52"/>
          <p:cNvSpPr txBox="1"/>
          <p:nvPr/>
        </p:nvSpPr>
        <p:spPr>
          <a:xfrm>
            <a:off x="1383650" y="3871148"/>
            <a:ext cx="7446600" cy="9186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None/>
            </a:pPr>
            <a:r>
              <a:rPr lang="en" sz="1600">
                <a:solidFill>
                  <a:srgbClr val="0C234B"/>
                </a:solidFill>
                <a:latin typeface="Proxima Nova"/>
                <a:ea typeface="Proxima Nova"/>
                <a:cs typeface="Proxima Nova"/>
                <a:sym typeface="Proxima Nova"/>
              </a:rPr>
              <a:t>*Number of units is variable depending on method of meeting writing &amp; second language requirements</a:t>
            </a:r>
            <a:endParaRPr sz="1600">
              <a:solidFill>
                <a:srgbClr val="0C234B"/>
              </a:solidFill>
              <a:latin typeface="Proxima Nova"/>
              <a:ea typeface="Proxima Nova"/>
              <a:cs typeface="Proxima Nova"/>
              <a:sym typeface="Proxima Nova"/>
            </a:endParaRPr>
          </a:p>
          <a:p>
            <a:pPr marL="685800" lvl="0" indent="0" algn="l" rtl="0">
              <a:spcBef>
                <a:spcPts val="0"/>
              </a:spcBef>
              <a:spcAft>
                <a:spcPts val="0"/>
              </a:spcAft>
              <a:buNone/>
            </a:pPr>
            <a:endParaRPr sz="2000">
              <a:solidFill>
                <a:srgbClr val="0C234B"/>
              </a:solidFill>
              <a:latin typeface="Proxima Nova"/>
              <a:ea typeface="Proxima Nova"/>
              <a:cs typeface="Proxima Nova"/>
              <a:sym typeface="Proxima Nova"/>
            </a:endParaRPr>
          </a:p>
          <a:p>
            <a:pPr marL="0" lvl="0" indent="0" algn="l" rtl="0">
              <a:spcBef>
                <a:spcPts val="0"/>
              </a:spcBef>
              <a:spcAft>
                <a:spcPts val="0"/>
              </a:spcAft>
              <a:buNone/>
            </a:pPr>
            <a:endParaRPr sz="2000">
              <a:solidFill>
                <a:srgbClr val="0C234B"/>
              </a:solidFill>
              <a:latin typeface="Proxima Nova"/>
              <a:ea typeface="Proxima Nova"/>
              <a:cs typeface="Proxima Nova"/>
              <a:sym typeface="Proxima Nov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pic>
        <p:nvPicPr>
          <p:cNvPr id="387" name="Google Shape;387;p53"/>
          <p:cNvPicPr preferRelativeResize="0"/>
          <p:nvPr/>
        </p:nvPicPr>
        <p:blipFill>
          <a:blip r:embed="rId3">
            <a:alphaModFix/>
          </a:blip>
          <a:stretch>
            <a:fillRect/>
          </a:stretch>
        </p:blipFill>
        <p:spPr>
          <a:xfrm>
            <a:off x="4648200" y="428625"/>
            <a:ext cx="5910650" cy="3726272"/>
          </a:xfrm>
          <a:prstGeom prst="rect">
            <a:avLst/>
          </a:prstGeom>
          <a:noFill/>
          <a:ln>
            <a:noFill/>
          </a:ln>
        </p:spPr>
      </p:pic>
      <p:pic>
        <p:nvPicPr>
          <p:cNvPr id="388" name="Google Shape;388;p53"/>
          <p:cNvPicPr preferRelativeResize="0"/>
          <p:nvPr/>
        </p:nvPicPr>
        <p:blipFill>
          <a:blip r:embed="rId4">
            <a:alphaModFix/>
          </a:blip>
          <a:stretch>
            <a:fillRect/>
          </a:stretch>
        </p:blipFill>
        <p:spPr>
          <a:xfrm>
            <a:off x="76200" y="-76200"/>
            <a:ext cx="1092724" cy="1414100"/>
          </a:xfrm>
          <a:prstGeom prst="rect">
            <a:avLst/>
          </a:prstGeom>
          <a:noFill/>
          <a:ln>
            <a:noFill/>
          </a:ln>
        </p:spPr>
      </p:pic>
      <p:sp>
        <p:nvSpPr>
          <p:cNvPr id="389" name="Google Shape;389;p53"/>
          <p:cNvSpPr txBox="1">
            <a:spLocks noGrp="1"/>
          </p:cNvSpPr>
          <p:nvPr>
            <p:ph type="ctrTitle"/>
          </p:nvPr>
        </p:nvSpPr>
        <p:spPr>
          <a:xfrm>
            <a:off x="1196475" y="585252"/>
            <a:ext cx="7772400" cy="700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3000" b="1">
                <a:solidFill>
                  <a:srgbClr val="0C234B"/>
                </a:solidFill>
                <a:latin typeface="Proxima Nova"/>
                <a:ea typeface="Proxima Nova"/>
                <a:cs typeface="Proxima Nova"/>
                <a:sym typeface="Proxima Nova"/>
              </a:rPr>
              <a:t>Wildcat Pinnacle</a:t>
            </a:r>
            <a:endParaRPr sz="3000" b="1">
              <a:solidFill>
                <a:srgbClr val="0C234B"/>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sz="3000">
              <a:solidFill>
                <a:srgbClr val="0C234B"/>
              </a:solidFill>
              <a:latin typeface="Proxima Nova"/>
              <a:ea typeface="Proxima Nova"/>
              <a:cs typeface="Proxima Nova"/>
              <a:sym typeface="Proxima Nova"/>
            </a:endParaRPr>
          </a:p>
        </p:txBody>
      </p:sp>
      <p:sp>
        <p:nvSpPr>
          <p:cNvPr id="390" name="Google Shape;390;p53"/>
          <p:cNvSpPr txBox="1"/>
          <p:nvPr/>
        </p:nvSpPr>
        <p:spPr>
          <a:xfrm>
            <a:off x="1300425" y="2075363"/>
            <a:ext cx="7446600" cy="3110100"/>
          </a:xfrm>
          <a:prstGeom prst="rect">
            <a:avLst/>
          </a:prstGeom>
          <a:noFill/>
          <a:ln>
            <a:noFill/>
          </a:ln>
        </p:spPr>
        <p:txBody>
          <a:bodyPr spcFirstLastPara="1" wrap="square" lIns="68575" tIns="34275" rIns="68575" bIns="34275" anchor="t" anchorCtr="0">
            <a:noAutofit/>
          </a:bodyPr>
          <a:lstStyle/>
          <a:p>
            <a:pPr marL="342900" marR="0" lvl="0" indent="-292100" algn="l" rtl="0">
              <a:spcBef>
                <a:spcPts val="0"/>
              </a:spcBef>
              <a:spcAft>
                <a:spcPts val="0"/>
              </a:spcAft>
              <a:buClr>
                <a:srgbClr val="0C234B"/>
              </a:buClr>
              <a:buSzPts val="2000"/>
              <a:buFont typeface="Proxima Nova"/>
              <a:buChar char="❖"/>
            </a:pPr>
            <a:r>
              <a:rPr lang="en" sz="2000">
                <a:solidFill>
                  <a:srgbClr val="0C234B"/>
                </a:solidFill>
                <a:latin typeface="Proxima Nova"/>
                <a:ea typeface="Proxima Nova"/>
                <a:cs typeface="Proxima Nova"/>
                <a:sym typeface="Proxima Nova"/>
              </a:rPr>
              <a:t>Identify potential connections between General Education courses &amp; their major / professional aspirations</a:t>
            </a:r>
            <a:endParaRPr sz="2000">
              <a:solidFill>
                <a:srgbClr val="0C234B"/>
              </a:solidFill>
              <a:latin typeface="Proxima Nova"/>
              <a:ea typeface="Proxima Nova"/>
              <a:cs typeface="Proxima Nova"/>
              <a:sym typeface="Proxima Nova"/>
            </a:endParaRPr>
          </a:p>
          <a:p>
            <a:pPr marL="342900" marR="0" lvl="0" indent="-292100" algn="l" rtl="0">
              <a:spcBef>
                <a:spcPts val="0"/>
              </a:spcBef>
              <a:spcAft>
                <a:spcPts val="0"/>
              </a:spcAft>
              <a:buClr>
                <a:srgbClr val="0C234B"/>
              </a:buClr>
              <a:buSzPts val="2000"/>
              <a:buFont typeface="Proxima Nova"/>
              <a:buChar char="❖"/>
            </a:pPr>
            <a:r>
              <a:rPr lang="en" sz="2000">
                <a:solidFill>
                  <a:srgbClr val="0C234B"/>
                </a:solidFill>
                <a:latin typeface="Proxima Nova"/>
                <a:ea typeface="Proxima Nova"/>
                <a:cs typeface="Proxima Nova"/>
                <a:sym typeface="Proxima Nova"/>
              </a:rPr>
              <a:t>Develop an ePortfolio that reflects on their achievement of the General Education learning outcomes</a:t>
            </a:r>
            <a:endParaRPr sz="2000">
              <a:solidFill>
                <a:srgbClr val="0C234B"/>
              </a:solidFill>
              <a:latin typeface="Proxima Nova"/>
              <a:ea typeface="Proxima Nova"/>
              <a:cs typeface="Proxima Nova"/>
              <a:sym typeface="Proxima Nova"/>
            </a:endParaRPr>
          </a:p>
          <a:p>
            <a:pPr marL="342900" lvl="0" indent="-292100" algn="l" rtl="0">
              <a:spcBef>
                <a:spcPts val="0"/>
              </a:spcBef>
              <a:spcAft>
                <a:spcPts val="0"/>
              </a:spcAft>
              <a:buClr>
                <a:srgbClr val="0C234B"/>
              </a:buClr>
              <a:buSzPts val="2000"/>
              <a:buFont typeface="Proxima Nova"/>
              <a:buChar char="❖"/>
            </a:pPr>
            <a:r>
              <a:rPr lang="en" sz="2000">
                <a:solidFill>
                  <a:srgbClr val="0C234B"/>
                </a:solidFill>
                <a:latin typeface="Proxima Nova"/>
                <a:ea typeface="Proxima Nova"/>
                <a:cs typeface="Proxima Nova"/>
                <a:sym typeface="Proxima Nova"/>
              </a:rPr>
              <a:t>Reflect on their experience in General Education as a whole</a:t>
            </a:r>
            <a:endParaRPr sz="2000">
              <a:solidFill>
                <a:srgbClr val="0C234B"/>
              </a:solidFill>
              <a:latin typeface="Proxima Nova"/>
              <a:ea typeface="Proxima Nova"/>
              <a:cs typeface="Proxima Nova"/>
              <a:sym typeface="Proxima Nova"/>
            </a:endParaRPr>
          </a:p>
          <a:p>
            <a:pPr marL="342900" lvl="0" indent="0" algn="l" rtl="0">
              <a:spcBef>
                <a:spcPts val="0"/>
              </a:spcBef>
              <a:spcAft>
                <a:spcPts val="0"/>
              </a:spcAft>
              <a:buNone/>
            </a:pPr>
            <a:endParaRPr sz="2000">
              <a:solidFill>
                <a:srgbClr val="0C234B"/>
              </a:solidFill>
              <a:latin typeface="Proxima Nova"/>
              <a:ea typeface="Proxima Nova"/>
              <a:cs typeface="Proxima Nova"/>
              <a:sym typeface="Proxima Nova"/>
            </a:endParaRPr>
          </a:p>
          <a:p>
            <a:pPr marL="685800" lvl="0" indent="0" algn="l" rtl="0">
              <a:spcBef>
                <a:spcPts val="0"/>
              </a:spcBef>
              <a:spcAft>
                <a:spcPts val="0"/>
              </a:spcAft>
              <a:buNone/>
            </a:pPr>
            <a:endParaRPr sz="2000">
              <a:solidFill>
                <a:srgbClr val="0C234B"/>
              </a:solidFill>
              <a:latin typeface="Proxima Nova"/>
              <a:ea typeface="Proxima Nova"/>
              <a:cs typeface="Proxima Nova"/>
              <a:sym typeface="Proxima Nova"/>
            </a:endParaRPr>
          </a:p>
          <a:p>
            <a:pPr marL="0" lvl="0" indent="0" algn="l" rtl="0">
              <a:spcBef>
                <a:spcPts val="0"/>
              </a:spcBef>
              <a:spcAft>
                <a:spcPts val="0"/>
              </a:spcAft>
              <a:buNone/>
            </a:pPr>
            <a:endParaRPr sz="2000">
              <a:solidFill>
                <a:srgbClr val="0C234B"/>
              </a:solidFill>
              <a:latin typeface="Proxima Nova"/>
              <a:ea typeface="Proxima Nova"/>
              <a:cs typeface="Proxima Nova"/>
              <a:sym typeface="Proxima Nova"/>
            </a:endParaRPr>
          </a:p>
        </p:txBody>
      </p:sp>
      <p:sp>
        <p:nvSpPr>
          <p:cNvPr id="391" name="Google Shape;391;p53"/>
          <p:cNvSpPr txBox="1"/>
          <p:nvPr/>
        </p:nvSpPr>
        <p:spPr>
          <a:xfrm>
            <a:off x="1220750" y="1019650"/>
            <a:ext cx="7772400" cy="6234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None/>
            </a:pPr>
            <a:r>
              <a:rPr lang="en" sz="2000" i="1">
                <a:solidFill>
                  <a:srgbClr val="0C234B"/>
                </a:solidFill>
                <a:latin typeface="Proxima Nova"/>
                <a:ea typeface="Proxima Nova"/>
                <a:cs typeface="Proxima Nova"/>
                <a:sym typeface="Proxima Nova"/>
              </a:rPr>
              <a:t>A new 1-unit course required of all UArizona students as a capstone portfolio course to their General Education experience. The goals of the course are to help students:</a:t>
            </a:r>
            <a:endParaRPr sz="2000" i="1" u="none" strike="noStrike" cap="none">
              <a:solidFill>
                <a:srgbClr val="0C234B"/>
              </a:solidFill>
              <a:latin typeface="Proxima Nova"/>
              <a:ea typeface="Proxima Nova"/>
              <a:cs typeface="Proxima Nova"/>
              <a:sym typeface="Proxima Nova"/>
            </a:endParaRPr>
          </a:p>
        </p:txBody>
      </p:sp>
      <p:cxnSp>
        <p:nvCxnSpPr>
          <p:cNvPr id="392" name="Google Shape;392;p53"/>
          <p:cNvCxnSpPr/>
          <p:nvPr/>
        </p:nvCxnSpPr>
        <p:spPr>
          <a:xfrm>
            <a:off x="1300425" y="929850"/>
            <a:ext cx="8243100" cy="0"/>
          </a:xfrm>
          <a:prstGeom prst="straightConnector1">
            <a:avLst/>
          </a:prstGeom>
          <a:noFill/>
          <a:ln w="28575" cap="flat" cmpd="sng">
            <a:solidFill>
              <a:srgbClr val="378DBD"/>
            </a:solidFill>
            <a:prstDash val="solid"/>
            <a:round/>
            <a:headEnd type="none" w="med" len="med"/>
            <a:tailEnd type="none" w="med" len="med"/>
          </a:ln>
        </p:spPr>
      </p:cxnSp>
    </p:spTree>
  </p:cSld>
  <p:clrMapOvr>
    <a:masterClrMapping/>
  </p:clrMapOvr>
</p:sld>
</file>

<file path=ppt/theme/theme1.xml><?xml version="1.0" encoding="utf-8"?>
<a:theme xmlns:a="http://schemas.openxmlformats.org/drawingml/2006/main" name="UA_colors">
  <a:themeElements>
    <a:clrScheme name="UA Colors">
      <a:dk1>
        <a:srgbClr val="000746"/>
      </a:dk1>
      <a:lt1>
        <a:srgbClr val="FEFFFF"/>
      </a:lt1>
      <a:dk2>
        <a:srgbClr val="44546A"/>
      </a:dk2>
      <a:lt2>
        <a:srgbClr val="E7E6E6"/>
      </a:lt2>
      <a:accent1>
        <a:srgbClr val="3B6891"/>
      </a:accent1>
      <a:accent2>
        <a:srgbClr val="000746"/>
      </a:accent2>
      <a:accent3>
        <a:srgbClr val="A2202A"/>
      </a:accent3>
      <a:accent4>
        <a:srgbClr val="770E2F"/>
      </a:accent4>
      <a:accent5>
        <a:srgbClr val="0B305D"/>
      </a:accent5>
      <a:accent6>
        <a:srgbClr val="000746"/>
      </a:accent6>
      <a:hlink>
        <a:srgbClr val="000746"/>
      </a:hlink>
      <a:folHlink>
        <a:srgbClr val="2F88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3785</Words>
  <Application>Microsoft Office PowerPoint</Application>
  <PresentationFormat>On-screen Show (16:9)</PresentationFormat>
  <Paragraphs>421</Paragraphs>
  <Slides>52</Slides>
  <Notes>52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52</vt:i4>
      </vt:variant>
    </vt:vector>
  </HeadingPairs>
  <TitlesOfParts>
    <vt:vector size="63" baseType="lpstr">
      <vt:lpstr>Proxima Nova Semibold</vt:lpstr>
      <vt:lpstr>Verdana</vt:lpstr>
      <vt:lpstr>Proxima Nova</vt:lpstr>
      <vt:lpstr>Impact</vt:lpstr>
      <vt:lpstr>Cambria</vt:lpstr>
      <vt:lpstr>Arial</vt:lpstr>
      <vt:lpstr>Shadows Into Light Two</vt:lpstr>
      <vt:lpstr>Roboto</vt:lpstr>
      <vt:lpstr>Calibri</vt:lpstr>
      <vt:lpstr>UA_colors</vt:lpstr>
      <vt:lpstr>Simple Light</vt:lpstr>
      <vt:lpstr>GEN ED Summit </vt:lpstr>
      <vt:lpstr>OUR VISION </vt:lpstr>
      <vt:lpstr>Values &amp; Priorities  </vt:lpstr>
      <vt:lpstr>Shifting Our Approach </vt:lpstr>
      <vt:lpstr>What’s Changing? </vt:lpstr>
      <vt:lpstr>Curriculum </vt:lpstr>
      <vt:lpstr>Introduction to Wildcat Perspectives (tentative title) </vt:lpstr>
      <vt:lpstr>Foundations (no changes) </vt:lpstr>
      <vt:lpstr>Wildcat Pinnacle </vt:lpstr>
      <vt:lpstr>CURRICULUM CATEGORIES </vt:lpstr>
      <vt:lpstr>Curriculum Overview </vt:lpstr>
      <vt:lpstr>Exploring Perspectives </vt:lpstr>
      <vt:lpstr>Building Connections </vt:lpstr>
      <vt:lpstr> Pedagogy - A Hallmark of Gen Ed Curriculum</vt:lpstr>
      <vt:lpstr> Signature Assignments</vt:lpstr>
      <vt:lpstr>ATTRIBUTES </vt:lpstr>
      <vt:lpstr>Attributes  </vt:lpstr>
      <vt:lpstr>WRITING ATTRIBUTE </vt:lpstr>
      <vt:lpstr>Writing Attribute </vt:lpstr>
      <vt:lpstr>Writing Attribute </vt:lpstr>
      <vt:lpstr>Writing Attribute means writing emphasis   </vt:lpstr>
      <vt:lpstr>Former GE Writing Policies and WA </vt:lpstr>
      <vt:lpstr>Revised GE Writing Policies   </vt:lpstr>
      <vt:lpstr>Writing Emphasis Instructional Goals   </vt:lpstr>
      <vt:lpstr>WE Course Policy </vt:lpstr>
      <vt:lpstr>Writing Emphasis Signature Assignment Policy</vt:lpstr>
      <vt:lpstr>PowerPoint Presentation</vt:lpstr>
      <vt:lpstr>Writing Attribute Library  </vt:lpstr>
      <vt:lpstr>DIVERSITY ATTRIBUTE </vt:lpstr>
      <vt:lpstr>Former Requirement Description  </vt:lpstr>
      <vt:lpstr>New Vision  </vt:lpstr>
      <vt:lpstr>Defining Diversity Attribute Courses </vt:lpstr>
      <vt:lpstr>Diversity Attribute Structure  </vt:lpstr>
      <vt:lpstr>Diversity Attribute Courses Criteria  </vt:lpstr>
      <vt:lpstr>Diversity Attribute Learning Outcomes </vt:lpstr>
      <vt:lpstr>Diversity Attribute Signature Assignment </vt:lpstr>
      <vt:lpstr>Signature Assignment Inspiration  </vt:lpstr>
      <vt:lpstr>Signature Assignment: EP/BC </vt:lpstr>
      <vt:lpstr>Assessment: A Work In Progress </vt:lpstr>
      <vt:lpstr>COURSE APPROVAL </vt:lpstr>
      <vt:lpstr>Course Approval  </vt:lpstr>
      <vt:lpstr>COMMUNICATION </vt:lpstr>
      <vt:lpstr>Overview </vt:lpstr>
      <vt:lpstr>Outreach efforts </vt:lpstr>
      <vt:lpstr>Insights  </vt:lpstr>
      <vt:lpstr>Messaging  </vt:lpstr>
      <vt:lpstr>Design </vt:lpstr>
      <vt:lpstr>Logos </vt:lpstr>
      <vt:lpstr>GOALS MOVING FORWARD </vt:lpstr>
      <vt:lpstr>Immediate Goals </vt:lpstr>
      <vt:lpstr>Longer-term (Fall) Goals </vt:lpstr>
      <vt:lpstr>Timeline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 ED Summit</dc:title>
  <dc:creator>Sorg, Abbie</dc:creator>
  <cp:lastModifiedBy>Sorg, Abbie</cp:lastModifiedBy>
  <cp:revision>2</cp:revision>
  <dcterms:modified xsi:type="dcterms:W3CDTF">2020-08-24T21:00:21Z</dcterms:modified>
</cp:coreProperties>
</file>